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ov"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sldIdLst>
    <p:sldId id="256" r:id="rId2"/>
    <p:sldId id="343" r:id="rId3"/>
    <p:sldId id="369" r:id="rId4"/>
    <p:sldId id="344" r:id="rId5"/>
    <p:sldId id="345" r:id="rId6"/>
    <p:sldId id="341" r:id="rId7"/>
    <p:sldId id="342" r:id="rId8"/>
    <p:sldId id="338" r:id="rId9"/>
    <p:sldId id="339" r:id="rId10"/>
    <p:sldId id="340" r:id="rId11"/>
    <p:sldId id="336" r:id="rId12"/>
    <p:sldId id="337" r:id="rId13"/>
    <p:sldId id="360" r:id="rId14"/>
    <p:sldId id="346" r:id="rId15"/>
    <p:sldId id="347" r:id="rId16"/>
    <p:sldId id="264" r:id="rId17"/>
    <p:sldId id="263" r:id="rId18"/>
    <p:sldId id="304" r:id="rId19"/>
    <p:sldId id="305" r:id="rId20"/>
    <p:sldId id="266" r:id="rId21"/>
    <p:sldId id="267" r:id="rId22"/>
    <p:sldId id="306" r:id="rId23"/>
    <p:sldId id="265" r:id="rId24"/>
    <p:sldId id="307" r:id="rId25"/>
    <p:sldId id="308" r:id="rId26"/>
    <p:sldId id="321" r:id="rId27"/>
    <p:sldId id="322" r:id="rId28"/>
    <p:sldId id="323" r:id="rId29"/>
    <p:sldId id="324" r:id="rId30"/>
    <p:sldId id="309" r:id="rId31"/>
    <p:sldId id="310" r:id="rId32"/>
    <p:sldId id="301" r:id="rId33"/>
    <p:sldId id="290" r:id="rId34"/>
    <p:sldId id="325" r:id="rId35"/>
    <p:sldId id="326" r:id="rId36"/>
    <p:sldId id="327" r:id="rId37"/>
    <p:sldId id="328" r:id="rId38"/>
    <p:sldId id="291" r:id="rId39"/>
    <p:sldId id="295" r:id="rId40"/>
    <p:sldId id="292" r:id="rId41"/>
    <p:sldId id="293" r:id="rId42"/>
    <p:sldId id="294" r:id="rId43"/>
    <p:sldId id="270" r:id="rId44"/>
    <p:sldId id="271" r:id="rId45"/>
    <p:sldId id="272" r:id="rId46"/>
    <p:sldId id="273" r:id="rId47"/>
    <p:sldId id="311" r:id="rId48"/>
    <p:sldId id="274" r:id="rId49"/>
    <p:sldId id="277" r:id="rId50"/>
    <p:sldId id="275" r:id="rId51"/>
    <p:sldId id="276" r:id="rId52"/>
    <p:sldId id="278" r:id="rId53"/>
    <p:sldId id="279" r:id="rId54"/>
    <p:sldId id="280" r:id="rId55"/>
    <p:sldId id="312" r:id="rId56"/>
    <p:sldId id="281" r:id="rId57"/>
    <p:sldId id="282" r:id="rId58"/>
    <p:sldId id="316" r:id="rId59"/>
    <p:sldId id="313" r:id="rId60"/>
    <p:sldId id="314" r:id="rId61"/>
    <p:sldId id="315" r:id="rId62"/>
    <p:sldId id="317" r:id="rId63"/>
    <p:sldId id="320" r:id="rId64"/>
    <p:sldId id="283" r:id="rId65"/>
    <p:sldId id="318" r:id="rId66"/>
    <p:sldId id="288" r:id="rId67"/>
    <p:sldId id="289" r:id="rId68"/>
    <p:sldId id="287" r:id="rId69"/>
    <p:sldId id="284" r:id="rId70"/>
    <p:sldId id="285" r:id="rId71"/>
    <p:sldId id="286" r:id="rId72"/>
    <p:sldId id="357" r:id="rId73"/>
    <p:sldId id="358" r:id="rId74"/>
    <p:sldId id="359" r:id="rId75"/>
    <p:sldId id="352" r:id="rId76"/>
    <p:sldId id="350" r:id="rId77"/>
    <p:sldId id="353" r:id="rId78"/>
    <p:sldId id="354" r:id="rId79"/>
    <p:sldId id="365" r:id="rId80"/>
    <p:sldId id="366" r:id="rId81"/>
    <p:sldId id="367" r:id="rId82"/>
    <p:sldId id="368" r:id="rId83"/>
    <p:sldId id="370" r:id="rId84"/>
    <p:sldId id="371" r:id="rId85"/>
    <p:sldId id="372" r:id="rId86"/>
    <p:sldId id="364" r:id="rId87"/>
    <p:sldId id="362" r:id="rId88"/>
    <p:sldId id="363" r:id="rId89"/>
    <p:sldId id="361" r:id="rId90"/>
    <p:sldId id="261" r:id="rId9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39" d="100"/>
          <a:sy n="139" d="100"/>
        </p:scale>
        <p:origin x="-120" y="-8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Arial" charset="0"/>
              </a:defRPr>
            </a:lvl1pPr>
          </a:lstStyle>
          <a:p>
            <a:pPr>
              <a:defRPr/>
            </a:pPr>
            <a:fld id="{DA449DFC-B469-094C-B7C0-B98A32D81F22}" type="datetimeFigureOut">
              <a:rPr lang="en-US"/>
              <a:pPr>
                <a:defRPr/>
              </a:pPr>
              <a:t>9/4/17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Arial" charset="0"/>
              </a:defRPr>
            </a:lvl1pPr>
          </a:lstStyle>
          <a:p>
            <a:pPr>
              <a:defRPr/>
            </a:pPr>
            <a:fld id="{5B451F38-A714-4541-A486-5F8768867119}" type="slidenum">
              <a:rPr lang="en-US"/>
              <a:pPr>
                <a:defRPr/>
              </a:pPr>
              <a:t>‹#›</a:t>
            </a:fld>
            <a:endParaRPr lang="en-US"/>
          </a:p>
        </p:txBody>
      </p:sp>
    </p:spTree>
    <p:extLst>
      <p:ext uri="{BB962C8B-B14F-4D97-AF65-F5344CB8AC3E}">
        <p14:creationId xmlns:p14="http://schemas.microsoft.com/office/powerpoint/2010/main" val="40136581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8AB3DA-BD63-AE4B-8636-0FCCF0F90822}"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Archaeologists believe it was constructed from 3000 BC to 2000 BC. The surrounding circular earth bank and ditch, which constitute the earliest phase of the monument, have been dated to about 3100 BC. Radiocarbon dating suggests that the first bluestones were raised between 2400 and 2200 BC, although they may have been at the site as early as 3000 BC.</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11</a:t>
            </a:fld>
            <a:endParaRPr lang="en-US"/>
          </a:p>
        </p:txBody>
      </p:sp>
    </p:spTree>
    <p:extLst>
      <p:ext uri="{BB962C8B-B14F-4D97-AF65-F5344CB8AC3E}">
        <p14:creationId xmlns:p14="http://schemas.microsoft.com/office/powerpoint/2010/main" val="127688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Easter Island (Rapa Nui: Rapa Nui, Spanish: Isla de Pascua) is a Chilean island in the southeastern Pacific Ocean, at the </a:t>
            </a:r>
            <a:r>
              <a:rPr lang="en-US" dirty="0" err="1" smtClean="0"/>
              <a:t>southeasternmost</a:t>
            </a:r>
            <a:r>
              <a:rPr lang="en-US" dirty="0" smtClean="0"/>
              <a:t> point of the Polynesian Triangle. Easter Island is famous for its 887 extant monumental statues, called </a:t>
            </a:r>
            <a:r>
              <a:rPr lang="en-US" dirty="0" err="1" smtClean="0"/>
              <a:t>moai</a:t>
            </a:r>
            <a:r>
              <a:rPr lang="en-US" dirty="0" smtClean="0"/>
              <a:t>, created by the early Rapa Nui people. Polynesian people most likely settled on Easter Island sometime between 700 and 1100 CE, and created a thriving and industrious culture as evidenced by the island's numerous enormous stone </a:t>
            </a:r>
            <a:r>
              <a:rPr lang="en-US" dirty="0" err="1" smtClean="0"/>
              <a:t>moai</a:t>
            </a:r>
            <a:r>
              <a:rPr lang="en-US" smtClean="0"/>
              <a:t> and other artifacts.</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12</a:t>
            </a:fld>
            <a:endParaRPr lang="en-US"/>
          </a:p>
        </p:txBody>
      </p:sp>
    </p:spTree>
    <p:extLst>
      <p:ext uri="{BB962C8B-B14F-4D97-AF65-F5344CB8AC3E}">
        <p14:creationId xmlns:p14="http://schemas.microsoft.com/office/powerpoint/2010/main" val="2806505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Reconstruction</a:t>
            </a:r>
            <a:r>
              <a:rPr lang="en-US" baseline="0" dirty="0" smtClean="0"/>
              <a:t> of </a:t>
            </a:r>
            <a:r>
              <a:rPr lang="en-US" dirty="0" err="1" smtClean="0"/>
              <a:t>Otzi</a:t>
            </a:r>
            <a:r>
              <a:rPr lang="en-US" dirty="0" smtClean="0"/>
              <a:t>, the ice</a:t>
            </a:r>
            <a:r>
              <a:rPr lang="en-US" baseline="0" dirty="0" smtClean="0"/>
              <a:t> man on display at Bolzano, Italy. Since the discovery of </a:t>
            </a:r>
            <a:r>
              <a:rPr lang="en-US" baseline="0" dirty="0" err="1" smtClean="0"/>
              <a:t>Ötzi</a:t>
            </a:r>
            <a:r>
              <a:rPr lang="en-US" baseline="0" dirty="0" smtClean="0"/>
              <a:t> the Iceman in a European glacier in 1991, scientists have recovered a wealth of information from his 5,300-year-old mummified remains: The brown-eyed, gap-toothed, tattooed man most likely spent his 40-odd years farming and herding, and was probably suffering from a painful stomach ache at the time that he died a quick—albeit violent—death in the </a:t>
            </a:r>
            <a:r>
              <a:rPr lang="en-US" baseline="0" dirty="0" err="1" smtClean="0"/>
              <a:t>Öztal</a:t>
            </a:r>
            <a:r>
              <a:rPr lang="en-US" baseline="0" dirty="0" smtClean="0"/>
              <a:t> Alps. His clothing was made from goat skins. His arrow quiver was from deer skin, and his hat was from bear skin.</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13</a:t>
            </a:fld>
            <a:endParaRPr lang="en-US"/>
          </a:p>
        </p:txBody>
      </p:sp>
    </p:spTree>
    <p:extLst>
      <p:ext uri="{BB962C8B-B14F-4D97-AF65-F5344CB8AC3E}">
        <p14:creationId xmlns:p14="http://schemas.microsoft.com/office/powerpoint/2010/main" val="1975877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Pyramid of </a:t>
            </a:r>
            <a:r>
              <a:rPr lang="en-US" dirty="0" err="1" smtClean="0"/>
              <a:t>Djoser</a:t>
            </a:r>
            <a:r>
              <a:rPr lang="en-US" dirty="0" smtClean="0"/>
              <a:t> (or </a:t>
            </a:r>
            <a:r>
              <a:rPr lang="en-US" dirty="0" err="1" smtClean="0"/>
              <a:t>Zoser</a:t>
            </a:r>
            <a:r>
              <a:rPr lang="en-US" dirty="0" smtClean="0"/>
              <a:t>), or step pyramid is an archeological remain in the Saqqara necropolis, Egypt, northwest of the city of Memphis. It was built during the 27th century BC for the burial of Pharaoh </a:t>
            </a:r>
            <a:r>
              <a:rPr lang="en-US" dirty="0" err="1" smtClean="0"/>
              <a:t>Djoser</a:t>
            </a:r>
            <a:r>
              <a:rPr lang="en-US" dirty="0" smtClean="0"/>
              <a:t> by Imhotep, his vizier. It is the central feature of a vast mortuary complex in an enormous courtyard surrounded by ceremonial structures and decoration. Remember Imhotep from fantasy movie “The</a:t>
            </a:r>
            <a:r>
              <a:rPr lang="en-US" baseline="0" dirty="0" smtClean="0"/>
              <a:t> Mummy”.</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14</a:t>
            </a:fld>
            <a:endParaRPr lang="en-US"/>
          </a:p>
        </p:txBody>
      </p:sp>
    </p:spTree>
    <p:extLst>
      <p:ext uri="{BB962C8B-B14F-4D97-AF65-F5344CB8AC3E}">
        <p14:creationId xmlns:p14="http://schemas.microsoft.com/office/powerpoint/2010/main" val="456811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Great Pyramid of Giza (also known as the Pyramid of Khufu or the Pyramid of Cheops) is the oldest and largest of the three pyramids in the Giza pyramid complex bordering what is now El Giza, Egypt. It is the oldest of the Seven Wonders of the Ancient World, and the only one to remain largely intact.</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15</a:t>
            </a:fld>
            <a:endParaRPr lang="en-US"/>
          </a:p>
        </p:txBody>
      </p:sp>
    </p:spTree>
    <p:extLst>
      <p:ext uri="{BB962C8B-B14F-4D97-AF65-F5344CB8AC3E}">
        <p14:creationId xmlns:p14="http://schemas.microsoft.com/office/powerpoint/2010/main" val="3822725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sphinx is a mythical creature with, at a minimum, the head of a human and the body of a lion. The largest and most famous sphinx is the Great Sphinx of Giza, situated on the Giza Plateau adjacent to the Great Pyramids of Giza on the west bank of the Nile River and facing east. The sphinx is located southeast of the pyramids. Although the date of its construction is uncertain, the head of the Great Sphinx now is believed to be that of the pharaoh </a:t>
            </a:r>
            <a:r>
              <a:rPr lang="en-US" dirty="0" err="1" smtClean="0"/>
              <a:t>Khafra</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16</a:t>
            </a:fld>
            <a:endParaRPr lang="en-US"/>
          </a:p>
        </p:txBody>
      </p:sp>
    </p:spTree>
    <p:extLst>
      <p:ext uri="{BB962C8B-B14F-4D97-AF65-F5344CB8AC3E}">
        <p14:creationId xmlns:p14="http://schemas.microsoft.com/office/powerpoint/2010/main" val="4138345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beloved and me. The camel owner</a:t>
            </a:r>
            <a:r>
              <a:rPr lang="en-US" baseline="0" dirty="0" smtClean="0"/>
              <a:t> offered to trade me three camels for my wife. Exchange is still alive in and around the Great Pyramid.</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17</a:t>
            </a:fld>
            <a:endParaRPr lang="en-US"/>
          </a:p>
        </p:txBody>
      </p:sp>
    </p:spTree>
    <p:extLst>
      <p:ext uri="{BB962C8B-B14F-4D97-AF65-F5344CB8AC3E}">
        <p14:creationId xmlns:p14="http://schemas.microsoft.com/office/powerpoint/2010/main" val="4039823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The Temple of </a:t>
            </a:r>
            <a:r>
              <a:rPr lang="en-US" dirty="0" smtClean="0">
                <a:latin typeface="Calibri" charset="0"/>
              </a:rPr>
              <a:t>Luxor</a:t>
            </a:r>
            <a:r>
              <a:rPr lang="en-US" baseline="0" dirty="0" smtClean="0">
                <a:latin typeface="Calibri" charset="0"/>
              </a:rPr>
              <a:t> on the site of the ancient city of Thebes, Egypt.</a:t>
            </a:r>
            <a:endParaRPr lang="en-US" dirty="0">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0AA281-DCF3-7448-9A39-F2E9AE2B51C7}" type="slidenum">
              <a:rPr lang="en-US" sz="1200">
                <a:latin typeface="Calibri" charset="0"/>
              </a:rPr>
              <a:pPr eaLnBrk="1" hangingPunct="1"/>
              <a:t>18</a:t>
            </a:fld>
            <a:endParaRPr lang="en-US"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The Temple </a:t>
            </a:r>
            <a:r>
              <a:rPr lang="en-US" dirty="0" smtClean="0">
                <a:latin typeface="Calibri" charset="0"/>
              </a:rPr>
              <a:t>of</a:t>
            </a:r>
            <a:r>
              <a:rPr lang="en-US" baseline="0" dirty="0" smtClean="0">
                <a:latin typeface="Calibri" charset="0"/>
              </a:rPr>
              <a:t> </a:t>
            </a:r>
            <a:r>
              <a:rPr lang="en-US" baseline="0" dirty="0" err="1" smtClean="0">
                <a:latin typeface="Calibri" charset="0"/>
              </a:rPr>
              <a:t>Karnak</a:t>
            </a:r>
            <a:r>
              <a:rPr lang="en-US" baseline="0" dirty="0" smtClean="0">
                <a:latin typeface="Calibri" charset="0"/>
              </a:rPr>
              <a:t> at Luxor, the ancient city of Thebes.</a:t>
            </a:r>
            <a:endParaRPr lang="en-US" dirty="0">
              <a:latin typeface="Calibri"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264C4C-9F8E-AB4C-933C-4F3CA366D476}" type="slidenum">
              <a:rPr lang="en-US" sz="1200">
                <a:latin typeface="Calibri" charset="0"/>
              </a:rPr>
              <a:pPr eaLnBrk="1" hangingPunct="1"/>
              <a:t>19</a:t>
            </a:fld>
            <a:endParaRPr lang="en-US"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The Valley of the Kings is a valley in Egypt where, for a period of nearly 500 years from the 16th to 11th century BC, tombs were constructed for the Pharaohs and powerful nobles of the New Kingdom (the Eighteenth to the Twentieth Dynasties of Ancient Egypt). The valley stands on the west bank of the Nile, opposite Thebes (modern Luxor), within the heart of the Theban Necropolis. It is where </a:t>
            </a:r>
            <a:r>
              <a:rPr lang="en-US" dirty="0" err="1" smtClean="0">
                <a:latin typeface="Calibri" charset="0"/>
              </a:rPr>
              <a:t>Tutankamen</a:t>
            </a:r>
            <a:r>
              <a:rPr lang="en-US" dirty="0" smtClean="0">
                <a:latin typeface="Calibri" charset="0"/>
              </a:rPr>
              <a:t> was uncovered and the tombs of many of the Egyptian</a:t>
            </a:r>
            <a:r>
              <a:rPr lang="en-US" baseline="0" dirty="0" smtClean="0">
                <a:latin typeface="Calibri" charset="0"/>
              </a:rPr>
              <a:t> pharaohs are still being excavated.</a:t>
            </a:r>
            <a:endParaRPr lang="en-US" dirty="0">
              <a:latin typeface="Calibri" charset="0"/>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843564-3027-3743-BAA6-1B69D7C89A5B}" type="slidenum">
              <a:rPr lang="en-US" sz="1200">
                <a:latin typeface="Calibri" charset="0"/>
              </a:rPr>
              <a:pPr eaLnBrk="1" hangingPunct="1"/>
              <a:t>20</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 on</a:t>
            </a:r>
            <a:r>
              <a:rPr lang="en-US" baseline="0" dirty="0" smtClean="0"/>
              <a:t> October 1, 2009 </a:t>
            </a:r>
            <a:r>
              <a:rPr lang="en-US" dirty="0" smtClean="0"/>
              <a:t>the discovery of the oldest fossil skeleton of a human ancestor. The find reveals that our forebears underwent a previously unknown stage of evolution more than a million years before Lucy, the iconic early human ancestor specimen that walked the Earth 3.2 million years ago.</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3</a:t>
            </a:fld>
            <a:endParaRPr lang="en-US"/>
          </a:p>
        </p:txBody>
      </p:sp>
    </p:spTree>
    <p:extLst>
      <p:ext uri="{BB962C8B-B14F-4D97-AF65-F5344CB8AC3E}">
        <p14:creationId xmlns:p14="http://schemas.microsoft.com/office/powerpoint/2010/main" val="3777601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The Mortuary Temple of Hatshepsut, also known as the </a:t>
            </a:r>
            <a:r>
              <a:rPr lang="en-US" dirty="0" err="1" smtClean="0">
                <a:latin typeface="Calibri" charset="0"/>
              </a:rPr>
              <a:t>Djeser-Djeseru</a:t>
            </a:r>
            <a:r>
              <a:rPr lang="en-US" dirty="0" smtClean="0">
                <a:latin typeface="Calibri" charset="0"/>
              </a:rPr>
              <a:t> ("Holy of Holies"), is an ancient funerary shrine in Upper Egypt. Dedicated to the Pharaoh Hatshepsut. Hatshepsut was the fifth pharaoh of the Eighteenth Dynasty of Egypt. She was the second historically confirmed female pharaoh, the first being </a:t>
            </a:r>
            <a:r>
              <a:rPr lang="en-US" dirty="0" err="1" smtClean="0">
                <a:latin typeface="Calibri" charset="0"/>
              </a:rPr>
              <a:t>Sobekneferu</a:t>
            </a:r>
            <a:r>
              <a:rPr lang="en-US" dirty="0" smtClean="0">
                <a:latin typeface="Calibri" charset="0"/>
              </a:rPr>
              <a:t>. (Various other women may have also ruled as pharaohs regnant before Hatshepsut, as early as </a:t>
            </a:r>
            <a:r>
              <a:rPr lang="en-US" dirty="0" err="1" smtClean="0">
                <a:latin typeface="Calibri" charset="0"/>
              </a:rPr>
              <a:t>Merneith</a:t>
            </a:r>
            <a:r>
              <a:rPr lang="en-US" dirty="0" smtClean="0">
                <a:latin typeface="Calibri" charset="0"/>
              </a:rPr>
              <a:t> almost 1500 years prior.) Hatshepsut came to the throne of Egypt in 1478 BC. Officially, she ruled jointly with Thutmose III, who had ascended to the throne the previous year as a child of about two years old. </a:t>
            </a:r>
            <a:endParaRPr lang="en-US" dirty="0">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4C55EB-77AF-734F-8546-36CEB3999708}" type="slidenum">
              <a:rPr lang="en-US" sz="1200">
                <a:latin typeface="Calibri" charset="0"/>
              </a:rPr>
              <a:pPr eaLnBrk="1" hangingPunct="1"/>
              <a:t>21</a:t>
            </a:fld>
            <a:endParaRPr lang="en-US"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The Egyptian God </a:t>
            </a:r>
            <a:r>
              <a:rPr lang="en-US" dirty="0" smtClean="0">
                <a:latin typeface="Calibri" charset="0"/>
              </a:rPr>
              <a:t>Horus at</a:t>
            </a:r>
            <a:r>
              <a:rPr lang="en-US" baseline="0" dirty="0" smtClean="0">
                <a:latin typeface="Calibri" charset="0"/>
              </a:rPr>
              <a:t> the </a:t>
            </a:r>
            <a:r>
              <a:rPr lang="en-US" baseline="0" dirty="0" err="1" smtClean="0">
                <a:latin typeface="Calibri" charset="0"/>
              </a:rPr>
              <a:t>Edfu</a:t>
            </a:r>
            <a:r>
              <a:rPr lang="en-US" baseline="0" dirty="0" smtClean="0">
                <a:latin typeface="Calibri" charset="0"/>
              </a:rPr>
              <a:t> Temple of Horus. It is located on the West Bank of the Nile river in Egypt. It was a Ptolemaic temple, built between 237 BC and 57 BC, into the reign of Cleopatra VII. Cleopatra of Anthony and Cleopatra fame.</a:t>
            </a:r>
            <a:endParaRPr lang="en-US" dirty="0">
              <a:latin typeface="Calibri"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D588CA-99CB-C147-A999-C182112B6B31}" type="slidenum">
              <a:rPr lang="en-US" sz="1200">
                <a:latin typeface="Calibri" charset="0"/>
              </a:rPr>
              <a:pPr eaLnBrk="1" hangingPunct="1"/>
              <a:t>22</a:t>
            </a:fld>
            <a:endParaRPr lang="en-US"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Temple of </a:t>
            </a:r>
            <a:r>
              <a:rPr lang="en-US" dirty="0" smtClean="0">
                <a:latin typeface="Calibri" charset="0"/>
              </a:rPr>
              <a:t>Ramses. The Abu Simbel temples are two massive rock temples at Abu Simbel, a village in Nubia, southern Egypt, near the border with Sudan. They are situated on the western bank of Lake Nasser, about 230 km southwest of Aswan (about 300 km by road). The complex was relocated in its entirety in 1968, on an artificial hill made from a domed structure, high above the Aswan High Dam reservoir. The relocation of the temples was necessary to prevent their being submerged during the creation of Lake Nasser, the massive artificial water reservoir formed after the building of the Aswan High Dam on the Nile River.</a:t>
            </a:r>
            <a:endParaRPr lang="en-US" dirty="0">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A0D153-3C75-F44B-A78B-634B30AA3753}" type="slidenum">
              <a:rPr lang="en-US" sz="1200">
                <a:latin typeface="Calibri" charset="0"/>
              </a:rPr>
              <a:pPr eaLnBrk="1" hangingPunct="1"/>
              <a:t>23</a:t>
            </a:fld>
            <a:endParaRPr lang="en-US"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24</a:t>
            </a:fld>
            <a:endParaRPr lang="en-US"/>
          </a:p>
        </p:txBody>
      </p:sp>
    </p:spTree>
    <p:extLst>
      <p:ext uri="{BB962C8B-B14F-4D97-AF65-F5344CB8AC3E}">
        <p14:creationId xmlns:p14="http://schemas.microsoft.com/office/powerpoint/2010/main" val="3491030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25</a:t>
            </a:fld>
            <a:endParaRPr lang="en-US"/>
          </a:p>
        </p:txBody>
      </p:sp>
    </p:spTree>
    <p:extLst>
      <p:ext uri="{BB962C8B-B14F-4D97-AF65-F5344CB8AC3E}">
        <p14:creationId xmlns:p14="http://schemas.microsoft.com/office/powerpoint/2010/main" val="361097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Modern Egypt on the </a:t>
            </a:r>
            <a:r>
              <a:rPr lang="en-US" dirty="0" smtClean="0">
                <a:latin typeface="Calibri" charset="0"/>
              </a:rPr>
              <a:t>Nile at </a:t>
            </a:r>
            <a:r>
              <a:rPr lang="en-US" dirty="0" err="1" smtClean="0">
                <a:latin typeface="Calibri" charset="0"/>
              </a:rPr>
              <a:t>Esna</a:t>
            </a:r>
            <a:r>
              <a:rPr lang="en-US" dirty="0" smtClean="0">
                <a:latin typeface="Calibri" charset="0"/>
              </a:rPr>
              <a:t>.</a:t>
            </a:r>
            <a:endParaRPr lang="en-US" dirty="0">
              <a:latin typeface="Calibri"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0AE1DE-21BD-644C-BA26-A835FE31F137}" type="slidenum">
              <a:rPr lang="en-US" sz="1200">
                <a:latin typeface="Calibri" charset="0"/>
              </a:rPr>
              <a:pPr eaLnBrk="1" hangingPunct="1"/>
              <a:t>26</a:t>
            </a:fld>
            <a:endParaRPr lang="en-US" sz="120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9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Everyday life in a town by the </a:t>
            </a:r>
            <a:r>
              <a:rPr lang="en-US" dirty="0" smtClean="0">
                <a:latin typeface="Calibri" charset="0"/>
              </a:rPr>
              <a:t>Nile,</a:t>
            </a:r>
            <a:r>
              <a:rPr lang="en-US" baseline="0" dirty="0" smtClean="0">
                <a:latin typeface="Calibri" charset="0"/>
              </a:rPr>
              <a:t> </a:t>
            </a:r>
            <a:r>
              <a:rPr lang="en-US" baseline="0" dirty="0" err="1" smtClean="0">
                <a:latin typeface="Calibri" charset="0"/>
              </a:rPr>
              <a:t>Esna</a:t>
            </a:r>
            <a:endParaRPr lang="en-US" dirty="0">
              <a:latin typeface="Calibri" charset="0"/>
            </a:endParaRPr>
          </a:p>
          <a:p>
            <a:endParaRPr lang="en-US" dirty="0">
              <a:latin typeface="Calibri" charset="0"/>
            </a:endParaRPr>
          </a:p>
        </p:txBody>
      </p:sp>
      <p:sp>
        <p:nvSpPr>
          <p:cNvPr id="169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11E2B7-9BC7-8846-A9CE-869C5738BACF}" type="slidenum">
              <a:rPr lang="en-US" sz="1200">
                <a:latin typeface="Calibri" charset="0"/>
                <a:cs typeface="Arial" charset="0"/>
              </a:rPr>
              <a:pPr eaLnBrk="1" hangingPunct="1"/>
              <a:t>27</a:t>
            </a:fld>
            <a:endParaRPr lang="en-US" sz="1200">
              <a:latin typeface="Calibri" charset="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1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Everyday life in a town by the </a:t>
            </a:r>
            <a:r>
              <a:rPr lang="en-US" dirty="0" smtClean="0">
                <a:latin typeface="Calibri" charset="0"/>
              </a:rPr>
              <a:t>Nile, </a:t>
            </a:r>
            <a:r>
              <a:rPr lang="en-US" dirty="0" err="1" smtClean="0">
                <a:latin typeface="Calibri" charset="0"/>
              </a:rPr>
              <a:t>Esna</a:t>
            </a:r>
            <a:endParaRPr lang="en-US" dirty="0">
              <a:latin typeface="Calibri" charset="0"/>
            </a:endParaRPr>
          </a:p>
        </p:txBody>
      </p:sp>
      <p:sp>
        <p:nvSpPr>
          <p:cNvPr id="171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E529C4-AF15-EE47-ABFE-975D05F192DA}" type="slidenum">
              <a:rPr lang="en-US" sz="1200">
                <a:latin typeface="Calibri" charset="0"/>
                <a:cs typeface="Arial" charset="0"/>
              </a:rPr>
              <a:pPr eaLnBrk="1" hangingPunct="1"/>
              <a:t>28</a:t>
            </a:fld>
            <a:endParaRPr lang="en-US" sz="1200">
              <a:latin typeface="Calibri"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2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Everyday life for the poor along the Nile</a:t>
            </a:r>
          </a:p>
          <a:p>
            <a:endParaRPr lang="en-US">
              <a:latin typeface="Calibri" charset="0"/>
            </a:endParaRPr>
          </a:p>
        </p:txBody>
      </p:sp>
      <p:sp>
        <p:nvSpPr>
          <p:cNvPr id="172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5E3A45-63EA-8842-8784-93218DC4AC12}" type="slidenum">
              <a:rPr lang="en-US" sz="1200">
                <a:latin typeface="Calibri" charset="0"/>
                <a:cs typeface="Arial" charset="0"/>
              </a:rPr>
              <a:pPr eaLnBrk="1" hangingPunct="1"/>
              <a:t>29</a:t>
            </a:fld>
            <a:endParaRPr lang="en-US" sz="1200">
              <a:latin typeface="Calibri" charset="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The Great Pyramid </a:t>
            </a:r>
            <a:r>
              <a:rPr lang="en-US" dirty="0" smtClean="0">
                <a:latin typeface="Calibri" charset="0"/>
              </a:rPr>
              <a:t>viewed from </a:t>
            </a:r>
            <a:r>
              <a:rPr lang="en-US" dirty="0">
                <a:latin typeface="Calibri" charset="0"/>
              </a:rPr>
              <a:t>the Mena House </a:t>
            </a:r>
            <a:r>
              <a:rPr lang="en-US" dirty="0" smtClean="0">
                <a:latin typeface="Calibri" charset="0"/>
              </a:rPr>
              <a:t>Hotel. The Mena House is located 700 meters from these wonders of the ancient world and offers unmatched views of the pyramids.  </a:t>
            </a:r>
            <a:r>
              <a:rPr lang="en-US" baseline="0" dirty="0" smtClean="0">
                <a:latin typeface="Calibri" charset="0"/>
              </a:rPr>
              <a:t>The Mena House was initially a hunting lodge for Egyptian royalty; it was originally a two story hut nicknamed the "Mud Hut”, built in 1869 for the Egyptian King </a:t>
            </a:r>
            <a:r>
              <a:rPr lang="en-US" baseline="0" dirty="0" err="1" smtClean="0">
                <a:latin typeface="Calibri" charset="0"/>
              </a:rPr>
              <a:t>Isma'il</a:t>
            </a:r>
            <a:r>
              <a:rPr lang="en-US" baseline="0" dirty="0" smtClean="0">
                <a:latin typeface="Calibri" charset="0"/>
              </a:rPr>
              <a:t> Pasha. Surrounded by 40 acres of verdant green gardens, this palatial hotel is located in the shadows of the Great Pyramids of Giza in Cairo. The royal history of the hotel is reflected in luxurious interiors that are embellished with exquisite antiques, handcrafted furniture, original work of arts and magnificent antiques that are rarely found in luxury hotels. Mena House has played host to kings and emperors, Heads of State and celebrities. </a:t>
            </a:r>
            <a:endParaRPr lang="en-US" dirty="0">
              <a:latin typeface="Calibri"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5D6150-697E-9B4E-942B-54781CBF2549}" type="slidenum">
              <a:rPr lang="en-US" sz="1200">
                <a:latin typeface="Calibri" charset="0"/>
              </a:rPr>
              <a:pPr eaLnBrk="1" hangingPunct="1"/>
              <a:t>30</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world's oldest stone tools were unearthed from the shores of Lake Turkana in Kenya, and date to 3.3 million years ago. They are 700,000 years older than any tools found before, even pre-dating the earliest humans in the Homo genus. The find, reported in </a:t>
            </a:r>
            <a:r>
              <a:rPr lang="en-US" i="1" dirty="0" smtClean="0"/>
              <a:t>Nature</a:t>
            </a:r>
            <a:r>
              <a:rPr lang="en-US" dirty="0" smtClean="0"/>
              <a:t>, suggests that more ancient species, such as Australopithecus </a:t>
            </a:r>
            <a:r>
              <a:rPr lang="en-US" dirty="0" err="1" smtClean="0"/>
              <a:t>afarensis</a:t>
            </a:r>
            <a:r>
              <a:rPr lang="en-US" dirty="0" smtClean="0"/>
              <a:t> or </a:t>
            </a:r>
            <a:r>
              <a:rPr lang="en-US" dirty="0" err="1" smtClean="0"/>
              <a:t>Kenyanthropus</a:t>
            </a:r>
            <a:r>
              <a:rPr lang="en-US" dirty="0" smtClean="0"/>
              <a:t> </a:t>
            </a:r>
            <a:r>
              <a:rPr lang="en-US" dirty="0" err="1" smtClean="0"/>
              <a:t>platyops</a:t>
            </a:r>
            <a:r>
              <a:rPr lang="en-US" dirty="0" smtClean="0"/>
              <a:t>, may have been more sophisticated than was thought.</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4</a:t>
            </a:fld>
            <a:endParaRPr lang="en-US"/>
          </a:p>
        </p:txBody>
      </p:sp>
    </p:spTree>
    <p:extLst>
      <p:ext uri="{BB962C8B-B14F-4D97-AF65-F5344CB8AC3E}">
        <p14:creationId xmlns:p14="http://schemas.microsoft.com/office/powerpoint/2010/main" val="547923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3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Mena House Hotel in </a:t>
            </a:r>
            <a:r>
              <a:rPr lang="en-US" dirty="0" smtClean="0">
                <a:latin typeface="Calibri" charset="0"/>
              </a:rPr>
              <a:t>Giza at night. </a:t>
            </a:r>
            <a:endParaRPr lang="en-US" dirty="0">
              <a:latin typeface="Calibri" charset="0"/>
            </a:endParaRPr>
          </a:p>
          <a:p>
            <a:endParaRPr lang="en-US" dirty="0">
              <a:latin typeface="Calibri" charset="0"/>
            </a:endParaRPr>
          </a:p>
        </p:txBody>
      </p:sp>
      <p:sp>
        <p:nvSpPr>
          <p:cNvPr id="173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AFA86C-ADE5-9A41-80DE-08BF17B429DC}" type="slidenum">
              <a:rPr lang="en-US" sz="1200">
                <a:latin typeface="Calibri" charset="0"/>
                <a:cs typeface="Arial" charset="0"/>
              </a:rPr>
              <a:pPr eaLnBrk="1" hangingPunct="1"/>
              <a:t>31</a:t>
            </a:fld>
            <a:endParaRPr lang="en-US" sz="1200">
              <a:latin typeface="Calibri" charset="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Windows on the World Restaurant at the Ramses </a:t>
            </a:r>
            <a:r>
              <a:rPr lang="en-US" dirty="0">
                <a:latin typeface="Calibri" charset="0"/>
              </a:rPr>
              <a:t>Hilton in </a:t>
            </a:r>
            <a:r>
              <a:rPr lang="en-US" dirty="0" smtClean="0">
                <a:latin typeface="Calibri" charset="0"/>
              </a:rPr>
              <a:t>Cairo overlooking</a:t>
            </a:r>
            <a:r>
              <a:rPr lang="en-US" baseline="0" dirty="0" smtClean="0">
                <a:latin typeface="Calibri" charset="0"/>
              </a:rPr>
              <a:t> the Nile.</a:t>
            </a:r>
            <a:endParaRPr lang="en-US" dirty="0">
              <a:latin typeface="Calibri" charset="0"/>
            </a:endParaRP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C9B5CF-0759-8749-8497-241BED9FF868}" type="slidenum">
              <a:rPr lang="en-US" sz="1200">
                <a:latin typeface="Calibri" charset="0"/>
              </a:rPr>
              <a:pPr eaLnBrk="1" hangingPunct="1"/>
              <a:t>32</a:t>
            </a:fld>
            <a:endParaRPr lang="en-US" sz="1200">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Beijing Forbidden </a:t>
            </a:r>
            <a:r>
              <a:rPr lang="en-US" dirty="0" smtClean="0">
                <a:latin typeface="Calibri" charset="0"/>
              </a:rPr>
              <a:t>City. The Forbidden City was the Chinese imperial palace from the Ming dynasty to the end of the Qing dynasty—the years 1420 to 1912. It is located in the </a:t>
            </a:r>
            <a:r>
              <a:rPr lang="en-US" dirty="0" err="1" smtClean="0">
                <a:latin typeface="Calibri" charset="0"/>
              </a:rPr>
              <a:t>centre</a:t>
            </a:r>
            <a:r>
              <a:rPr lang="en-US" dirty="0" smtClean="0">
                <a:latin typeface="Calibri" charset="0"/>
              </a:rPr>
              <a:t> of Beijing, China, and now houses the Palace Museum. It served as the home of emperors and their households as well as the ceremonial and political </a:t>
            </a:r>
            <a:r>
              <a:rPr lang="en-US" dirty="0" err="1" smtClean="0">
                <a:latin typeface="Calibri" charset="0"/>
              </a:rPr>
              <a:t>centre</a:t>
            </a:r>
            <a:r>
              <a:rPr lang="en-US" dirty="0" smtClean="0">
                <a:latin typeface="Calibri" charset="0"/>
              </a:rPr>
              <a:t> of Chinese government for almost 500 years.</a:t>
            </a:r>
            <a:endParaRPr lang="en-US" dirty="0">
              <a:latin typeface="Calibri" charset="0"/>
            </a:endParaRP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888A82-CE1A-6948-80B9-BDD56B1F4307}" type="slidenum">
              <a:rPr lang="en-US" sz="1200">
                <a:latin typeface="Calibri" charset="0"/>
              </a:rPr>
              <a:pPr eaLnBrk="1" hangingPunct="1"/>
              <a:t>33</a:t>
            </a:fld>
            <a:endParaRPr lang="en-US" sz="1200">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a:latin typeface="Calibri" charset="0"/>
              </a:rPr>
              <a:t>Tianamen</a:t>
            </a:r>
            <a:r>
              <a:rPr lang="en-US" dirty="0">
                <a:latin typeface="Calibri" charset="0"/>
              </a:rPr>
              <a:t> </a:t>
            </a:r>
            <a:r>
              <a:rPr lang="en-US" dirty="0" smtClean="0">
                <a:latin typeface="Calibri" charset="0"/>
              </a:rPr>
              <a:t>Square. Tiananmen Square is a large city square in the </a:t>
            </a:r>
            <a:r>
              <a:rPr lang="en-US" dirty="0" err="1" smtClean="0">
                <a:latin typeface="Calibri" charset="0"/>
              </a:rPr>
              <a:t>centre</a:t>
            </a:r>
            <a:r>
              <a:rPr lang="en-US" dirty="0" smtClean="0">
                <a:latin typeface="Calibri" charset="0"/>
              </a:rPr>
              <a:t> of Beijing, China, named after the Tiananmen ("Gate of Heavenly Peace") located to its north, separating it from the Forbidden City. The square contains the Monument to the People's Heroes, the Great Hall of the People, the National Museum of China, and the Mausoleum of Mao Zedong. Mao Zedong proclaimed the founding of the People's Republic of China in the square on October 1, 1949; the anniversary of this event is still observed there. Most</a:t>
            </a:r>
            <a:r>
              <a:rPr lang="en-US" baseline="0" dirty="0" smtClean="0">
                <a:latin typeface="Calibri" charset="0"/>
              </a:rPr>
              <a:t> Americans recognize it as the site for the </a:t>
            </a:r>
            <a:r>
              <a:rPr lang="en-US" baseline="0" dirty="0" err="1" smtClean="0">
                <a:latin typeface="Calibri" charset="0"/>
              </a:rPr>
              <a:t>Tianamen</a:t>
            </a:r>
            <a:r>
              <a:rPr lang="en-US" baseline="0" dirty="0" smtClean="0">
                <a:latin typeface="Calibri" charset="0"/>
              </a:rPr>
              <a:t> Massacre in 1989 amidst a democracy movement.</a:t>
            </a:r>
            <a:endParaRPr lang="en-US" dirty="0">
              <a:latin typeface="Calibri" charset="0"/>
            </a:endParaRP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EE5E3A-C850-0F41-B815-A76BBA552A74}" type="slidenum">
              <a:rPr lang="en-US" sz="1200">
                <a:latin typeface="Calibri" charset="0"/>
              </a:rPr>
              <a:pPr eaLnBrk="1" hangingPunct="1"/>
              <a:t>34</a:t>
            </a:fld>
            <a:endParaRPr lang="en-US" sz="1200">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a:latin typeface="Calibri" charset="0"/>
              </a:rPr>
              <a:t>Ricksaw</a:t>
            </a:r>
            <a:r>
              <a:rPr lang="en-US" dirty="0">
                <a:latin typeface="Calibri" charset="0"/>
              </a:rPr>
              <a:t> Ride Through the </a:t>
            </a:r>
            <a:r>
              <a:rPr lang="en-US" dirty="0" err="1">
                <a:latin typeface="Calibri" charset="0"/>
              </a:rPr>
              <a:t>Hutongs</a:t>
            </a:r>
            <a:r>
              <a:rPr lang="en-US" dirty="0">
                <a:latin typeface="Calibri" charset="0"/>
              </a:rPr>
              <a:t> in </a:t>
            </a:r>
            <a:r>
              <a:rPr lang="en-US" dirty="0" smtClean="0">
                <a:latin typeface="Calibri" charset="0"/>
              </a:rPr>
              <a:t>Beijing. </a:t>
            </a:r>
            <a:r>
              <a:rPr lang="en-US" dirty="0" err="1" smtClean="0">
                <a:latin typeface="Calibri" charset="0"/>
              </a:rPr>
              <a:t>Hutongs</a:t>
            </a:r>
            <a:r>
              <a:rPr lang="en-US" dirty="0" smtClean="0">
                <a:latin typeface="Calibri" charset="0"/>
              </a:rPr>
              <a:t> (simplified Chinese: 胡同; traditional Chinese: 衚衕; pinyin: </a:t>
            </a:r>
            <a:r>
              <a:rPr lang="en-US" dirty="0" err="1" smtClean="0">
                <a:latin typeface="Calibri" charset="0"/>
              </a:rPr>
              <a:t>hútòng</a:t>
            </a:r>
            <a:r>
              <a:rPr lang="en-US" dirty="0" smtClean="0">
                <a:latin typeface="Calibri" charset="0"/>
              </a:rPr>
              <a:t>; Wade–Giles: hu2-t'ung4) are a type of narrow streets or alleys, commonly associated with northern Chinese cities, most prominently Beijing. In Beijing, </a:t>
            </a:r>
            <a:r>
              <a:rPr lang="en-US" dirty="0" err="1" smtClean="0">
                <a:latin typeface="Calibri" charset="0"/>
              </a:rPr>
              <a:t>hutongs</a:t>
            </a:r>
            <a:r>
              <a:rPr lang="en-US" dirty="0" smtClean="0">
                <a:latin typeface="Calibri" charset="0"/>
              </a:rPr>
              <a:t> are alleys formed by lines of </a:t>
            </a:r>
            <a:r>
              <a:rPr lang="en-US" dirty="0" err="1" smtClean="0">
                <a:latin typeface="Calibri" charset="0"/>
              </a:rPr>
              <a:t>siheyuan</a:t>
            </a:r>
            <a:r>
              <a:rPr lang="en-US" dirty="0" smtClean="0">
                <a:latin typeface="Calibri" charset="0"/>
              </a:rPr>
              <a:t>, traditional courtyard residences. Many neighborhoods were formed by joining one </a:t>
            </a:r>
            <a:r>
              <a:rPr lang="en-US" dirty="0" err="1" smtClean="0">
                <a:latin typeface="Calibri" charset="0"/>
              </a:rPr>
              <a:t>siheyuan</a:t>
            </a:r>
            <a:r>
              <a:rPr lang="en-US" dirty="0" smtClean="0">
                <a:latin typeface="Calibri" charset="0"/>
              </a:rPr>
              <a:t> to another to form a </a:t>
            </a:r>
            <a:r>
              <a:rPr lang="en-US" dirty="0" err="1" smtClean="0">
                <a:latin typeface="Calibri" charset="0"/>
              </a:rPr>
              <a:t>hutong</a:t>
            </a:r>
            <a:r>
              <a:rPr lang="en-US" dirty="0" smtClean="0">
                <a:latin typeface="Calibri" charset="0"/>
              </a:rPr>
              <a:t>, and then joining one </a:t>
            </a:r>
            <a:r>
              <a:rPr lang="en-US" dirty="0" err="1" smtClean="0">
                <a:latin typeface="Calibri" charset="0"/>
              </a:rPr>
              <a:t>hutong</a:t>
            </a:r>
            <a:r>
              <a:rPr lang="en-US" dirty="0" smtClean="0">
                <a:latin typeface="Calibri" charset="0"/>
              </a:rPr>
              <a:t> to another. The word </a:t>
            </a:r>
            <a:r>
              <a:rPr lang="en-US" dirty="0" err="1" smtClean="0">
                <a:latin typeface="Calibri" charset="0"/>
              </a:rPr>
              <a:t>hutong</a:t>
            </a:r>
            <a:r>
              <a:rPr lang="en-US" dirty="0" smtClean="0">
                <a:latin typeface="Calibri" charset="0"/>
              </a:rPr>
              <a:t> is also used to refer to such </a:t>
            </a:r>
            <a:r>
              <a:rPr lang="en-US" dirty="0" err="1" smtClean="0">
                <a:latin typeface="Calibri" charset="0"/>
              </a:rPr>
              <a:t>neighbourhoods</a:t>
            </a:r>
            <a:r>
              <a:rPr lang="en-US" dirty="0" smtClean="0">
                <a:latin typeface="Calibri" charset="0"/>
              </a:rPr>
              <a:t>.</a:t>
            </a:r>
            <a:endParaRPr lang="en-US" dirty="0">
              <a:latin typeface="Calibri"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833567-1CDF-5145-81D2-0EF7EF023287}" type="slidenum">
              <a:rPr lang="en-US" sz="1200">
                <a:latin typeface="Calibri" charset="0"/>
              </a:rPr>
              <a:pPr eaLnBrk="1" hangingPunct="1"/>
              <a:t>35</a:t>
            </a:fld>
            <a:endParaRPr lang="en-US" sz="1200">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Open Air Herb Market in China</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9FD4A44-63C9-8C44-9782-C37D99A62A2E}" type="slidenum">
              <a:rPr lang="en-US" sz="1200">
                <a:latin typeface="Calibri" charset="0"/>
              </a:rPr>
              <a:pPr eaLnBrk="1" hangingPunct="1"/>
              <a:t>36</a:t>
            </a:fld>
            <a:endParaRPr lang="en-US" sz="1200">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The Great Wall is a series of fortifications made of stone, brick, tamped earth, wood, and other materials, generally built along an east-to-west line across the historical northern borders of China to protect the Chinese states and empires against the raids and invasions of the various nomadic groups of the Eurasian Steppe. Several walls were being built as early as the 7th century BCE; these, later joined together and made bigger and stronger, are now collectively referred to as the Great Wall. Especially famous is the wall built 220–206 BCE by Qin Shi Huang, the first Emperor of China. The majority of the existing wall is from the Ming Dynasty (1368–1644)</a:t>
            </a:r>
            <a:endParaRPr lang="en-US" dirty="0">
              <a:latin typeface="Calibri" charset="0"/>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E34F56-36E9-8445-91AE-A28A78775161}" type="slidenum">
              <a:rPr lang="en-US" sz="1200">
                <a:latin typeface="Calibri" charset="0"/>
              </a:rPr>
              <a:pPr eaLnBrk="1" hangingPunct="1"/>
              <a:t>37</a:t>
            </a:fld>
            <a:endParaRPr lang="en-US" sz="1200">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beloved.</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38</a:t>
            </a:fld>
            <a:endParaRPr lang="en-US"/>
          </a:p>
        </p:txBody>
      </p:sp>
    </p:spTree>
    <p:extLst>
      <p:ext uri="{BB962C8B-B14F-4D97-AF65-F5344CB8AC3E}">
        <p14:creationId xmlns:p14="http://schemas.microsoft.com/office/powerpoint/2010/main" val="9338002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a:latin typeface="Calibri" charset="0"/>
              </a:rPr>
              <a:t>Tien</a:t>
            </a:r>
            <a:r>
              <a:rPr lang="en-US" dirty="0">
                <a:latin typeface="Calibri" charset="0"/>
              </a:rPr>
              <a:t> ‘a Mien and the  Terra Cotta </a:t>
            </a:r>
            <a:r>
              <a:rPr lang="en-US" dirty="0" smtClean="0">
                <a:latin typeface="Calibri" charset="0"/>
              </a:rPr>
              <a:t>Warriors. The Terracotta Army (Chinese: 兵马俑; literally: "Soldier-and-horse funerary statues") is a collection of terracotta sculptures depicting the armies of Qin Shi Huang, the first Emperor of China. It is a form of funerary art buried with the emperor in 210–209 BCE and whose purpose was to protect the emperor in his afterlife.</a:t>
            </a:r>
            <a:endParaRPr lang="en-US" dirty="0">
              <a:latin typeface="Calibri" charset="0"/>
            </a:endParaRPr>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5E4212-5380-8F4D-B1BD-CE19B6833E51}" type="slidenum">
              <a:rPr lang="en-US" sz="1200">
                <a:latin typeface="Calibri" charset="0"/>
              </a:rPr>
              <a:pPr eaLnBrk="1" hangingPunct="1"/>
              <a:t>39</a:t>
            </a:fld>
            <a:endParaRPr lang="en-US" sz="1200">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terra cotta warriors.</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40</a:t>
            </a:fld>
            <a:endParaRPr lang="en-US"/>
          </a:p>
        </p:txBody>
      </p:sp>
    </p:spTree>
    <p:extLst>
      <p:ext uri="{BB962C8B-B14F-4D97-AF65-F5344CB8AC3E}">
        <p14:creationId xmlns:p14="http://schemas.microsoft.com/office/powerpoint/2010/main" val="808004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Left:</a:t>
            </a:r>
            <a:r>
              <a:rPr lang="en-US" baseline="0" dirty="0" smtClean="0">
                <a:latin typeface="Calibri" charset="0"/>
              </a:rPr>
              <a:t> modern human. Center: Lucy. Right: Chimpanzee. Note the difference in the cranial size for the three skulls.</a:t>
            </a:r>
            <a:endParaRPr lang="en-US" dirty="0">
              <a:latin typeface="Calibri"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D18CBD-9D4B-1947-8536-D5D0216B2630}" type="slidenum">
              <a:rPr lang="en-US" sz="1200">
                <a:latin typeface="Calibri" charset="0"/>
              </a:rPr>
              <a:pPr eaLnBrk="1" hangingPunct="1"/>
              <a:t>5</a:t>
            </a:fld>
            <a:endParaRPr lang="en-US" sz="120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Lhasa, Tibet at </a:t>
            </a:r>
            <a:r>
              <a:rPr lang="en-US" dirty="0" err="1">
                <a:latin typeface="Calibri" charset="0"/>
              </a:rPr>
              <a:t>Potala</a:t>
            </a:r>
            <a:r>
              <a:rPr lang="en-US" dirty="0">
                <a:latin typeface="Calibri" charset="0"/>
              </a:rPr>
              <a:t> Palace, former home of the </a:t>
            </a:r>
            <a:r>
              <a:rPr lang="en-US" dirty="0" smtClean="0">
                <a:latin typeface="Calibri" charset="0"/>
              </a:rPr>
              <a:t>14</a:t>
            </a:r>
            <a:r>
              <a:rPr lang="en-US" baseline="30000" dirty="0" smtClean="0">
                <a:latin typeface="Calibri" charset="0"/>
              </a:rPr>
              <a:t>th</a:t>
            </a:r>
            <a:r>
              <a:rPr lang="en-US" dirty="0" smtClean="0">
                <a:latin typeface="Calibri" charset="0"/>
              </a:rPr>
              <a:t> Dalai Lama who fled to India during the communist takeover of Tibet in 1959. The 5th Dalai Lama started its construction in 1645.</a:t>
            </a:r>
            <a:endParaRPr lang="en-US" dirty="0">
              <a:latin typeface="Calibri" charset="0"/>
            </a:endParaRP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B56673-52C9-454E-BEAF-144B94E0D245}" type="slidenum">
              <a:rPr lang="en-US" sz="1200">
                <a:latin typeface="Calibri" charset="0"/>
              </a:rPr>
              <a:pPr eaLnBrk="1" hangingPunct="1"/>
              <a:t>41</a:t>
            </a:fld>
            <a:endParaRPr lang="en-US" sz="1200">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Modern Day Lhasa</a:t>
            </a: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132297-09EA-804F-B913-75F05C1F2494}" type="slidenum">
              <a:rPr lang="en-US" sz="1200">
                <a:latin typeface="Calibri" charset="0"/>
              </a:rPr>
              <a:pPr eaLnBrk="1" hangingPunct="1"/>
              <a:t>42</a:t>
            </a:fld>
            <a:endParaRPr lang="en-US" sz="1200">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Delphi, </a:t>
            </a:r>
            <a:r>
              <a:rPr lang="en-US" dirty="0" smtClean="0">
                <a:latin typeface="Calibri" charset="0"/>
              </a:rPr>
              <a:t>Greece: In myths dating to the classical period of Ancient Greece (510-323 BC), the site of Delphi was believed to be determined by Zeus when he sought to find the </a:t>
            </a:r>
            <a:r>
              <a:rPr lang="en-US" dirty="0" err="1" smtClean="0">
                <a:latin typeface="Calibri" charset="0"/>
              </a:rPr>
              <a:t>centre</a:t>
            </a:r>
            <a:r>
              <a:rPr lang="en-US" dirty="0" smtClean="0">
                <a:latin typeface="Calibri" charset="0"/>
              </a:rPr>
              <a:t> of his "Grandmother Earth" (</a:t>
            </a:r>
            <a:r>
              <a:rPr lang="en-US" dirty="0" err="1" smtClean="0">
                <a:latin typeface="Calibri" charset="0"/>
              </a:rPr>
              <a:t>Ge</a:t>
            </a:r>
            <a:r>
              <a:rPr lang="en-US" dirty="0" smtClean="0">
                <a:latin typeface="Calibri" charset="0"/>
              </a:rPr>
              <a:t>, Gaea, or Gaia). He sent two eagles flying from the eastern and western extremities, and the path of the eagles crossed over Delphi where the </a:t>
            </a:r>
            <a:r>
              <a:rPr lang="en-US" dirty="0" err="1" smtClean="0">
                <a:latin typeface="Calibri" charset="0"/>
              </a:rPr>
              <a:t>omphalos</a:t>
            </a:r>
            <a:r>
              <a:rPr lang="en-US" dirty="0" smtClean="0">
                <a:latin typeface="Calibri" charset="0"/>
              </a:rPr>
              <a:t>, or navel of Gaia was found.</a:t>
            </a:r>
            <a:r>
              <a:rPr lang="en-US" baseline="0" dirty="0" smtClean="0">
                <a:latin typeface="Calibri" charset="0"/>
              </a:rPr>
              <a:t> Delphi is perhaps best known for the oracle of the </a:t>
            </a:r>
            <a:r>
              <a:rPr lang="en-US" baseline="0" dirty="0" err="1" smtClean="0">
                <a:latin typeface="Calibri" charset="0"/>
              </a:rPr>
              <a:t>Pythia</a:t>
            </a:r>
            <a:r>
              <a:rPr lang="en-US" baseline="0" dirty="0" smtClean="0">
                <a:latin typeface="Calibri" charset="0"/>
              </a:rPr>
              <a:t> in the form of the sibyl or priestess at the sanctuary dedicated to Apollo. According to Aeschylus in the prologue of the </a:t>
            </a:r>
            <a:r>
              <a:rPr lang="en-US" baseline="0" dirty="0" err="1" smtClean="0">
                <a:latin typeface="Calibri" charset="0"/>
              </a:rPr>
              <a:t>Eumenides</a:t>
            </a:r>
            <a:r>
              <a:rPr lang="en-US" baseline="0" dirty="0" smtClean="0">
                <a:latin typeface="Calibri" charset="0"/>
              </a:rPr>
              <a:t>, the oracle had origins in prehistoric times and the worship of Gaea.</a:t>
            </a:r>
            <a:endParaRPr lang="en-US" dirty="0">
              <a:latin typeface="Calibri" charset="0"/>
            </a:endParaRP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774AFA-4A45-EC4C-9FE6-62553CF28341}" type="slidenum">
              <a:rPr lang="en-US" sz="1200">
                <a:latin typeface="Calibri" charset="0"/>
              </a:rPr>
              <a:pPr eaLnBrk="1" hangingPunct="1"/>
              <a:t>43</a:t>
            </a:fld>
            <a:endParaRPr lang="en-US" sz="1200">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Center of the Earth at Delphi</a:t>
            </a: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2EB18D-85DA-7848-84B2-C61B5D30C224}" type="slidenum">
              <a:rPr lang="en-US" sz="1200">
                <a:latin typeface="Calibri" charset="0"/>
              </a:rPr>
              <a:pPr eaLnBrk="1" hangingPunct="1"/>
              <a:t>44</a:t>
            </a:fld>
            <a:endParaRPr lang="en-US" sz="1200">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Agamemnon</a:t>
            </a:r>
            <a:r>
              <a:rPr lang="ja-JP" altLang="en-US" dirty="0">
                <a:latin typeface="Calibri" charset="0"/>
              </a:rPr>
              <a:t>’</a:t>
            </a:r>
            <a:r>
              <a:rPr lang="en-US" altLang="ja-JP" dirty="0">
                <a:latin typeface="Calibri" charset="0"/>
              </a:rPr>
              <a:t>s tomb at </a:t>
            </a:r>
            <a:r>
              <a:rPr lang="en-US" altLang="ja-JP" dirty="0" smtClean="0">
                <a:latin typeface="Calibri" charset="0"/>
              </a:rPr>
              <a:t>Mycenae. The Tomb of Agamemnon is one of a number of 'beehive' tombs found in the vicinity of the ancient site of Mycenae</a:t>
            </a:r>
            <a:r>
              <a:rPr lang="en-US" altLang="ja-JP" baseline="0" dirty="0" smtClean="0">
                <a:latin typeface="Calibri" charset="0"/>
              </a:rPr>
              <a:t> constructed between 1510 BC and 1220 BC. Agamemnon was the King who invaded Troy, along with Achilles.</a:t>
            </a:r>
            <a:endParaRPr lang="en-US" dirty="0">
              <a:latin typeface="Calibri" charset="0"/>
            </a:endParaRP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92CF51-D5E3-2941-99FD-346ECF944842}" type="slidenum">
              <a:rPr lang="en-US" sz="1200">
                <a:latin typeface="Calibri" charset="0"/>
              </a:rPr>
              <a:pPr eaLnBrk="1" hangingPunct="1"/>
              <a:t>45</a:t>
            </a:fld>
            <a:endParaRPr lang="en-US" sz="1200">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The Lion’s Gate</a:t>
            </a:r>
            <a:r>
              <a:rPr lang="en-US" baseline="0" dirty="0" smtClean="0">
                <a:latin typeface="Calibri" charset="0"/>
              </a:rPr>
              <a:t> at </a:t>
            </a:r>
            <a:r>
              <a:rPr lang="en-US" dirty="0" err="1" smtClean="0">
                <a:latin typeface="Calibri" charset="0"/>
              </a:rPr>
              <a:t>Mycaenae</a:t>
            </a:r>
            <a:r>
              <a:rPr lang="en-US" dirty="0">
                <a:latin typeface="Calibri" charset="0"/>
              </a:rPr>
              <a:t>, Greece location of Agamemnon’s Tomb and start site for the Greek invasion of Persian </a:t>
            </a:r>
            <a:r>
              <a:rPr lang="en-US" dirty="0" smtClean="0">
                <a:latin typeface="Calibri" charset="0"/>
              </a:rPr>
              <a:t>Troy.</a:t>
            </a:r>
            <a:endParaRPr lang="en-US" dirty="0">
              <a:latin typeface="Calibri" charset="0"/>
            </a:endParaRP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AC79CD-E7B1-4749-8C2A-379E885F6D99}" type="slidenum">
              <a:rPr lang="en-US" sz="1200">
                <a:latin typeface="Calibri" charset="0"/>
              </a:rPr>
              <a:pPr eaLnBrk="1" hangingPunct="1"/>
              <a:t>46</a:t>
            </a:fld>
            <a:endParaRPr lang="en-US" sz="1200">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Modern Greece</a:t>
            </a: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CF1BA6-BB15-BD47-867A-D1FF23699079}" type="slidenum">
              <a:rPr lang="en-US" sz="1200">
                <a:latin typeface="Calibri" charset="0"/>
              </a:rPr>
              <a:pPr eaLnBrk="1" hangingPunct="1"/>
              <a:t>47</a:t>
            </a:fld>
            <a:endParaRPr lang="en-US" sz="1200">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The Roman </a:t>
            </a:r>
            <a:r>
              <a:rPr lang="en-US" dirty="0" err="1" smtClean="0">
                <a:latin typeface="Calibri" charset="0"/>
              </a:rPr>
              <a:t>Colliseum</a:t>
            </a:r>
            <a:r>
              <a:rPr lang="en-US" dirty="0" smtClean="0">
                <a:latin typeface="Calibri" charset="0"/>
              </a:rPr>
              <a:t>.</a:t>
            </a:r>
            <a:r>
              <a:rPr lang="en-US" baseline="0" dirty="0" smtClean="0">
                <a:latin typeface="Calibri" charset="0"/>
              </a:rPr>
              <a:t> The </a:t>
            </a:r>
            <a:r>
              <a:rPr lang="en-US" baseline="0" dirty="0" err="1" smtClean="0">
                <a:latin typeface="Calibri" charset="0"/>
              </a:rPr>
              <a:t>Colosseum</a:t>
            </a:r>
            <a:r>
              <a:rPr lang="en-US" baseline="0" dirty="0" smtClean="0">
                <a:latin typeface="Calibri" charset="0"/>
              </a:rPr>
              <a:t> or Coliseum (/</a:t>
            </a:r>
            <a:r>
              <a:rPr lang="en-US" baseline="0" dirty="0" err="1" smtClean="0">
                <a:latin typeface="Calibri" charset="0"/>
              </a:rPr>
              <a:t>kɒləˈsiːəm</a:t>
            </a:r>
            <a:r>
              <a:rPr lang="en-US" baseline="0" dirty="0" smtClean="0">
                <a:latin typeface="Calibri" charset="0"/>
              </a:rPr>
              <a:t>/ </a:t>
            </a:r>
            <a:r>
              <a:rPr lang="en-US" baseline="0" dirty="0" err="1" smtClean="0">
                <a:latin typeface="Calibri" charset="0"/>
              </a:rPr>
              <a:t>kol</a:t>
            </a:r>
            <a:r>
              <a:rPr lang="en-US" baseline="0" dirty="0" smtClean="0">
                <a:latin typeface="Calibri" charset="0"/>
              </a:rPr>
              <a:t>-</a:t>
            </a:r>
            <a:r>
              <a:rPr lang="en-US" baseline="0" dirty="0" err="1" smtClean="0">
                <a:latin typeface="Calibri" charset="0"/>
              </a:rPr>
              <a:t>ə</a:t>
            </a:r>
            <a:r>
              <a:rPr lang="en-US" baseline="0" dirty="0" smtClean="0">
                <a:latin typeface="Calibri" charset="0"/>
              </a:rPr>
              <a:t>-see-</a:t>
            </a:r>
            <a:r>
              <a:rPr lang="en-US" baseline="0" dirty="0" err="1" smtClean="0">
                <a:latin typeface="Calibri" charset="0"/>
              </a:rPr>
              <a:t>əm</a:t>
            </a:r>
            <a:r>
              <a:rPr lang="en-US" baseline="0" dirty="0" smtClean="0">
                <a:latin typeface="Calibri" charset="0"/>
              </a:rPr>
              <a:t>), also known as the </a:t>
            </a:r>
            <a:r>
              <a:rPr lang="en-US" baseline="0" dirty="0" err="1" smtClean="0">
                <a:latin typeface="Calibri" charset="0"/>
              </a:rPr>
              <a:t>Flavian</a:t>
            </a:r>
            <a:r>
              <a:rPr lang="en-US" baseline="0" dirty="0" smtClean="0">
                <a:latin typeface="Calibri" charset="0"/>
              </a:rPr>
              <a:t> Amphitheatre (Latin: </a:t>
            </a:r>
            <a:r>
              <a:rPr lang="en-US" baseline="0" dirty="0" err="1" smtClean="0">
                <a:latin typeface="Calibri" charset="0"/>
              </a:rPr>
              <a:t>Amphitheatrum</a:t>
            </a:r>
            <a:r>
              <a:rPr lang="en-US" baseline="0" dirty="0" smtClean="0">
                <a:latin typeface="Calibri" charset="0"/>
              </a:rPr>
              <a:t> </a:t>
            </a:r>
            <a:r>
              <a:rPr lang="en-US" baseline="0" dirty="0" err="1" smtClean="0">
                <a:latin typeface="Calibri" charset="0"/>
              </a:rPr>
              <a:t>Flavium</a:t>
            </a:r>
            <a:r>
              <a:rPr lang="en-US" baseline="0" dirty="0" smtClean="0">
                <a:latin typeface="Calibri" charset="0"/>
              </a:rPr>
              <a:t>; Italian: </a:t>
            </a:r>
            <a:r>
              <a:rPr lang="en-US" baseline="0" dirty="0" err="1" smtClean="0">
                <a:latin typeface="Calibri" charset="0"/>
              </a:rPr>
              <a:t>Anfiteatro</a:t>
            </a:r>
            <a:r>
              <a:rPr lang="en-US" baseline="0" dirty="0" smtClean="0">
                <a:latin typeface="Calibri" charset="0"/>
              </a:rPr>
              <a:t> </a:t>
            </a:r>
            <a:r>
              <a:rPr lang="en-US" baseline="0" dirty="0" err="1" smtClean="0">
                <a:latin typeface="Calibri" charset="0"/>
              </a:rPr>
              <a:t>Flavio</a:t>
            </a:r>
            <a:r>
              <a:rPr lang="en-US" baseline="0" dirty="0" smtClean="0">
                <a:latin typeface="Calibri" charset="0"/>
              </a:rPr>
              <a:t> [</a:t>
            </a:r>
            <a:r>
              <a:rPr lang="en-US" baseline="0" dirty="0" err="1" smtClean="0">
                <a:latin typeface="Calibri" charset="0"/>
              </a:rPr>
              <a:t>amfiteˈaːtro</a:t>
            </a:r>
            <a:r>
              <a:rPr lang="en-US" baseline="0" dirty="0" smtClean="0">
                <a:latin typeface="Calibri" charset="0"/>
              </a:rPr>
              <a:t> ˈ</a:t>
            </a:r>
            <a:r>
              <a:rPr lang="en-US" baseline="0" dirty="0" err="1" smtClean="0">
                <a:latin typeface="Calibri" charset="0"/>
              </a:rPr>
              <a:t>flaːvjo</a:t>
            </a:r>
            <a:r>
              <a:rPr lang="en-US" baseline="0" dirty="0" smtClean="0">
                <a:latin typeface="Calibri" charset="0"/>
              </a:rPr>
              <a:t>] or </a:t>
            </a:r>
            <a:r>
              <a:rPr lang="en-US" baseline="0" dirty="0" err="1" smtClean="0">
                <a:latin typeface="Calibri" charset="0"/>
              </a:rPr>
              <a:t>Colosseo</a:t>
            </a:r>
            <a:r>
              <a:rPr lang="en-US" baseline="0" dirty="0" smtClean="0">
                <a:latin typeface="Calibri" charset="0"/>
              </a:rPr>
              <a:t> [</a:t>
            </a:r>
            <a:r>
              <a:rPr lang="en-US" baseline="0" dirty="0" err="1" smtClean="0">
                <a:latin typeface="Calibri" charset="0"/>
              </a:rPr>
              <a:t>kolosˈsɛːo</a:t>
            </a:r>
            <a:r>
              <a:rPr lang="en-US" baseline="0" dirty="0" smtClean="0">
                <a:latin typeface="Calibri" charset="0"/>
              </a:rPr>
              <a:t>]), is an oval </a:t>
            </a:r>
            <a:r>
              <a:rPr lang="en-US" baseline="0" dirty="0" err="1" smtClean="0">
                <a:latin typeface="Calibri" charset="0"/>
              </a:rPr>
              <a:t>amphitheatre</a:t>
            </a:r>
            <a:r>
              <a:rPr lang="en-US" baseline="0" dirty="0" smtClean="0">
                <a:latin typeface="Calibri" charset="0"/>
              </a:rPr>
              <a:t> in the </a:t>
            </a:r>
            <a:r>
              <a:rPr lang="en-US" baseline="0" dirty="0" err="1" smtClean="0">
                <a:latin typeface="Calibri" charset="0"/>
              </a:rPr>
              <a:t>centre</a:t>
            </a:r>
            <a:r>
              <a:rPr lang="en-US" baseline="0" dirty="0" smtClean="0">
                <a:latin typeface="Calibri" charset="0"/>
              </a:rPr>
              <a:t> of the city of Rome, Italy. Built of concrete and sand, it is the largest </a:t>
            </a:r>
            <a:r>
              <a:rPr lang="en-US" baseline="0" dirty="0" err="1" smtClean="0">
                <a:latin typeface="Calibri" charset="0"/>
              </a:rPr>
              <a:t>amphitheatre</a:t>
            </a:r>
            <a:r>
              <a:rPr lang="en-US" baseline="0" dirty="0" smtClean="0">
                <a:latin typeface="Calibri" charset="0"/>
              </a:rPr>
              <a:t> ever built. The </a:t>
            </a:r>
            <a:r>
              <a:rPr lang="en-US" baseline="0" dirty="0" err="1" smtClean="0">
                <a:latin typeface="Calibri" charset="0"/>
              </a:rPr>
              <a:t>Colosseum</a:t>
            </a:r>
            <a:r>
              <a:rPr lang="en-US" baseline="0" dirty="0" smtClean="0">
                <a:latin typeface="Calibri" charset="0"/>
              </a:rPr>
              <a:t> is situated just east of the Roman Forum. Construction began under the emperor Vespasian in AD 72, and was completed in AD 80 under his successor and heir Titus. The </a:t>
            </a:r>
            <a:r>
              <a:rPr lang="en-US" baseline="0" dirty="0" err="1" smtClean="0">
                <a:latin typeface="Calibri" charset="0"/>
              </a:rPr>
              <a:t>Colosseum</a:t>
            </a:r>
            <a:r>
              <a:rPr lang="en-US" baseline="0" dirty="0" smtClean="0">
                <a:latin typeface="Calibri" charset="0"/>
              </a:rPr>
              <a:t> could hold, it is estimated, between 50,000 and 80,000 spectators, having an average audience of some 65,000; it was used for gladiatorial contests and public spectacles such as mock sea battles (for only a short time as the hypogeum was soon filled in with mechanisms to support the other activities), animal hunts, executions, re-enactments of famous battles, and dramas based on Classical mythology. The building ceased to be used for entertainment in the early medieval era. It was later reused for such purposes as housing, workshops, quarters for a religious order, a fortress, a quarry, and a Christian shrine.</a:t>
            </a:r>
            <a:endParaRPr lang="en-US" dirty="0">
              <a:latin typeface="Calibri" charset="0"/>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4CCF83-186D-544C-AA94-0F2D0009D05F}" type="slidenum">
              <a:rPr lang="en-US" sz="1200">
                <a:latin typeface="Calibri" charset="0"/>
              </a:rPr>
              <a:pPr eaLnBrk="1" hangingPunct="1"/>
              <a:t>48</a:t>
            </a:fld>
            <a:endParaRPr lang="en-US" sz="1200">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Inside the Roman Colliseum, the floor slid off and on</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611F57-2569-A34A-BE73-4EF5D7861955}" type="slidenum">
              <a:rPr lang="en-US" sz="1200">
                <a:latin typeface="Calibri" charset="0"/>
                <a:cs typeface="Arial" charset="0"/>
              </a:rPr>
              <a:pPr eaLnBrk="1" hangingPunct="1"/>
              <a:t>49</a:t>
            </a:fld>
            <a:endParaRPr lang="en-US" sz="1200">
              <a:latin typeface="Calibri" charset="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The Roman </a:t>
            </a:r>
            <a:r>
              <a:rPr lang="en-US" dirty="0" smtClean="0">
                <a:latin typeface="Calibri" charset="0"/>
              </a:rPr>
              <a:t>Forum. The Roman Forum (Latin: Forum </a:t>
            </a:r>
            <a:r>
              <a:rPr lang="en-US" dirty="0" err="1" smtClean="0">
                <a:latin typeface="Calibri" charset="0"/>
              </a:rPr>
              <a:t>Romanum</a:t>
            </a:r>
            <a:r>
              <a:rPr lang="en-US" dirty="0" smtClean="0">
                <a:latin typeface="Calibri" charset="0"/>
              </a:rPr>
              <a:t>, Italian: </a:t>
            </a:r>
            <a:r>
              <a:rPr lang="en-US" dirty="0" err="1" smtClean="0">
                <a:latin typeface="Calibri" charset="0"/>
              </a:rPr>
              <a:t>Foro</a:t>
            </a:r>
            <a:r>
              <a:rPr lang="en-US" dirty="0" smtClean="0">
                <a:latin typeface="Calibri" charset="0"/>
              </a:rPr>
              <a:t> Romano) is a rectangular forum (plaza) surrounded by the ruins of several important ancient government buildings at the center of the city of Rome. Citizens of the ancient city referred to this space, originally a marketplace, as the Forum Magnum, or simply the Forum. It was for centuries the center of Roman public life: the site of triumphal processions and elections; the venue for public speeches, criminal trials, and gladiatorial matches; and the nucleus of commercial affairs. Here statues and monuments commemorated the city's great men. The teeming heart of ancient Rome, it has been called the most celebrated meeting place in the world, and in all history.</a:t>
            </a:r>
            <a:endParaRPr lang="en-US" dirty="0">
              <a:latin typeface="Calibri" charset="0"/>
            </a:endParaRPr>
          </a:p>
          <a:p>
            <a:endParaRPr lang="en-US" dirty="0">
              <a:latin typeface="Calibri" charset="0"/>
            </a:endParaRPr>
          </a:p>
        </p:txBody>
      </p:sp>
      <p:sp>
        <p:nvSpPr>
          <p:cNvPr id="942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29034B-930E-3E40-90A2-4DF60DEE86C4}" type="slidenum">
              <a:rPr lang="en-US" sz="1200">
                <a:latin typeface="Calibri" charset="0"/>
              </a:rPr>
              <a:pPr eaLnBrk="1" hangingPunct="1"/>
              <a:t>50</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Axe Club</a:t>
            </a: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DACB6D-76B6-9E40-A9B2-9C21FA778328}" type="slidenum">
              <a:rPr lang="en-US" sz="1200">
                <a:latin typeface="Calibri" charset="0"/>
              </a:rPr>
              <a:pPr eaLnBrk="1" hangingPunct="1"/>
              <a:t>6</a:t>
            </a:fld>
            <a:endParaRPr lang="en-US" sz="1200">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Roman Forum</a:t>
            </a:r>
          </a:p>
          <a:p>
            <a:endParaRPr lang="en-US">
              <a:latin typeface="Calibri" charset="0"/>
            </a:endParaRPr>
          </a:p>
        </p:txBody>
      </p:sp>
      <p:sp>
        <p:nvSpPr>
          <p:cNvPr id="962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8E4F52-5CCD-DD40-8695-05F1943E33F0}" type="slidenum">
              <a:rPr lang="en-US" sz="1200">
                <a:latin typeface="Calibri" charset="0"/>
              </a:rPr>
              <a:pPr eaLnBrk="1" hangingPunct="1"/>
              <a:t>51</a:t>
            </a:fld>
            <a:endParaRPr lang="en-US" sz="1200">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Pisa. The Leaning Tower of Pisa (Italian: Torre </a:t>
            </a:r>
            <a:r>
              <a:rPr lang="en-US" dirty="0" err="1" smtClean="0">
                <a:latin typeface="Calibri" charset="0"/>
              </a:rPr>
              <a:t>pendente</a:t>
            </a:r>
            <a:r>
              <a:rPr lang="en-US" dirty="0" smtClean="0">
                <a:latin typeface="Calibri" charset="0"/>
              </a:rPr>
              <a:t> di Pisa) or simply the Tower of Pisa (Torre di Pisa [ˈ</a:t>
            </a:r>
            <a:r>
              <a:rPr lang="en-US" dirty="0" err="1" smtClean="0">
                <a:latin typeface="Calibri" charset="0"/>
              </a:rPr>
              <a:t>torre</a:t>
            </a:r>
            <a:r>
              <a:rPr lang="en-US" dirty="0" smtClean="0">
                <a:latin typeface="Calibri" charset="0"/>
              </a:rPr>
              <a:t> di ˈ</a:t>
            </a:r>
            <a:r>
              <a:rPr lang="en-US" dirty="0" err="1" smtClean="0">
                <a:latin typeface="Calibri" charset="0"/>
              </a:rPr>
              <a:t>piːza</a:t>
            </a:r>
            <a:r>
              <a:rPr lang="en-US" dirty="0" smtClean="0">
                <a:latin typeface="Calibri" charset="0"/>
              </a:rPr>
              <a:t>]) is the campanile, or freestanding bell tower, of the cathedral of the Italian city of Pisa, known worldwide for its unintended tilt. Construction of the tower occurred in three stages over 199 years. Work on the ground floor of the white marble campanile began on August 14, 1173 during a period of military success and prosperity. This ground floor is a blind arcade articulated by engaged columns with classical Corinthian capitals. The tower began to sink after construction had progressed to the second floor in 1178. This was due to a mere three-meter foundation, set in weak, unstable subsoil, a design that was flawed from the beginning. </a:t>
            </a:r>
            <a:endParaRPr lang="en-US" dirty="0">
              <a:latin typeface="Calibri" charset="0"/>
            </a:endParaRPr>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ADA742-B530-254E-AF12-90FED6383A66}" type="slidenum">
              <a:rPr lang="en-US" sz="1200">
                <a:latin typeface="Calibri" charset="0"/>
              </a:rPr>
              <a:pPr eaLnBrk="1" hangingPunct="1"/>
              <a:t>52</a:t>
            </a:fld>
            <a:endParaRPr lang="en-US" sz="1200">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Pompeii. The </a:t>
            </a:r>
            <a:r>
              <a:rPr lang="en-US" dirty="0" err="1" smtClean="0">
                <a:latin typeface="Calibri" charset="0"/>
              </a:rPr>
              <a:t>Lupanar</a:t>
            </a:r>
            <a:r>
              <a:rPr lang="en-US" dirty="0" smtClean="0">
                <a:latin typeface="Calibri" charset="0"/>
              </a:rPr>
              <a:t> of Pompeii is the most famous brothel in the ruined Roman city of Pompeii. It is of particular interest for the erotic paintings on its walls. </a:t>
            </a:r>
            <a:r>
              <a:rPr lang="en-US" dirty="0" err="1" smtClean="0">
                <a:latin typeface="Calibri" charset="0"/>
              </a:rPr>
              <a:t>Lupanar</a:t>
            </a:r>
            <a:r>
              <a:rPr lang="en-US" dirty="0" smtClean="0">
                <a:latin typeface="Calibri" charset="0"/>
              </a:rPr>
              <a:t> is Latin for "brothel". The Pompeii </a:t>
            </a:r>
            <a:r>
              <a:rPr lang="en-US" dirty="0" err="1" smtClean="0">
                <a:latin typeface="Calibri" charset="0"/>
              </a:rPr>
              <a:t>lupanar</a:t>
            </a:r>
            <a:r>
              <a:rPr lang="en-US" dirty="0" smtClean="0">
                <a:latin typeface="Calibri" charset="0"/>
              </a:rPr>
              <a:t> is also known as </a:t>
            </a:r>
            <a:r>
              <a:rPr lang="en-US" dirty="0" err="1" smtClean="0">
                <a:latin typeface="Calibri" charset="0"/>
              </a:rPr>
              <a:t>Lupanare</a:t>
            </a:r>
            <a:r>
              <a:rPr lang="en-US" dirty="0" smtClean="0">
                <a:latin typeface="Calibri" charset="0"/>
              </a:rPr>
              <a:t> Grande. By the way, the people streaming in are my students.</a:t>
            </a:r>
            <a:endParaRPr lang="en-US" dirty="0">
              <a:latin typeface="Calibri" charset="0"/>
            </a:endParaRPr>
          </a:p>
        </p:txBody>
      </p:sp>
      <p:sp>
        <p:nvSpPr>
          <p:cNvPr id="1003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1E87AE-8B18-9348-9264-16F1AEA9EEB9}" type="slidenum">
              <a:rPr lang="en-US" sz="1200">
                <a:latin typeface="Calibri" charset="0"/>
              </a:rPr>
              <a:pPr eaLnBrk="1" hangingPunct="1"/>
              <a:t>53</a:t>
            </a:fld>
            <a:endParaRPr lang="en-US" sz="1200">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Pompeii. In 79AD, Vesuvius erupted, destroying the cities of Herculaneum and Pompeii. In Herculaneum, the inhabitants were incinerated when a single pyroclastic surge hit the town. But in Pompeii, the eruption preserved as well as destroyed. Archaeologists have discovered approximately 1150 bodies since excavations of the city began. The unique set of circumstances created by the eruption has allowed archaeologists to bring one hundred of those bodies ‘back to life’ in the form of casts that preserve the body at the moment of death.</a:t>
            </a:r>
            <a:endParaRPr lang="en-US" dirty="0">
              <a:latin typeface="Calibri" charset="0"/>
            </a:endParaRPr>
          </a:p>
          <a:p>
            <a:endParaRPr lang="en-US" dirty="0">
              <a:latin typeface="Calibri" charset="0"/>
            </a:endParaRPr>
          </a:p>
        </p:txBody>
      </p:sp>
      <p:sp>
        <p:nvSpPr>
          <p:cNvPr id="102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EA492C-E69C-C64E-A164-13552389493C}" type="slidenum">
              <a:rPr lang="en-US" sz="1200">
                <a:latin typeface="Calibri" charset="0"/>
              </a:rPr>
              <a:pPr eaLnBrk="1" hangingPunct="1"/>
              <a:t>54</a:t>
            </a:fld>
            <a:endParaRPr lang="en-US" sz="1200">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Pompeii</a:t>
            </a:r>
          </a:p>
          <a:p>
            <a:endParaRPr lang="en-US">
              <a:latin typeface="Calibri" charset="0"/>
            </a:endParaRPr>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B4E6FB-ECED-B142-9C77-D5B8F78A2F60}" type="slidenum">
              <a:rPr lang="en-US" sz="1200">
                <a:latin typeface="Calibri" charset="0"/>
              </a:rPr>
              <a:pPr eaLnBrk="1" hangingPunct="1"/>
              <a:t>55</a:t>
            </a:fld>
            <a:endParaRPr lang="en-US" sz="1200">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5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Florence Italy, with </a:t>
            </a:r>
            <a:r>
              <a:rPr lang="en-US" dirty="0" err="1">
                <a:latin typeface="Calibri" charset="0"/>
              </a:rPr>
              <a:t>Duomo</a:t>
            </a:r>
            <a:r>
              <a:rPr lang="en-US" dirty="0">
                <a:latin typeface="Calibri" charset="0"/>
              </a:rPr>
              <a:t> center right, and Palacio </a:t>
            </a:r>
            <a:r>
              <a:rPr lang="en-US" dirty="0" err="1">
                <a:latin typeface="Calibri" charset="0"/>
              </a:rPr>
              <a:t>Vecchio</a:t>
            </a:r>
            <a:r>
              <a:rPr lang="en-US" dirty="0">
                <a:latin typeface="Calibri" charset="0"/>
              </a:rPr>
              <a:t> tower to left</a:t>
            </a:r>
            <a:r>
              <a:rPr lang="en-US" dirty="0" smtClean="0">
                <a:latin typeface="Calibri" charset="0"/>
              </a:rPr>
              <a:t>. The </a:t>
            </a:r>
            <a:r>
              <a:rPr lang="en-US" dirty="0" err="1" smtClean="0">
                <a:latin typeface="Calibri" charset="0"/>
              </a:rPr>
              <a:t>Cattedrale</a:t>
            </a:r>
            <a:r>
              <a:rPr lang="en-US" dirty="0" smtClean="0">
                <a:latin typeface="Calibri" charset="0"/>
              </a:rPr>
              <a:t> di Santa Maria del Fiore (Italian pronunciation: [</a:t>
            </a:r>
            <a:r>
              <a:rPr lang="en-US" dirty="0" err="1" smtClean="0">
                <a:latin typeface="Calibri" charset="0"/>
              </a:rPr>
              <a:t>katteˈdraːle</a:t>
            </a:r>
            <a:r>
              <a:rPr lang="en-US" dirty="0" smtClean="0">
                <a:latin typeface="Calibri" charset="0"/>
              </a:rPr>
              <a:t> di ˈ</a:t>
            </a:r>
            <a:r>
              <a:rPr lang="en-US" dirty="0" err="1" smtClean="0">
                <a:latin typeface="Calibri" charset="0"/>
              </a:rPr>
              <a:t>santa</a:t>
            </a:r>
            <a:r>
              <a:rPr lang="en-US" dirty="0" smtClean="0">
                <a:latin typeface="Calibri" charset="0"/>
              </a:rPr>
              <a:t> </a:t>
            </a:r>
            <a:r>
              <a:rPr lang="en-US" dirty="0" err="1" smtClean="0">
                <a:latin typeface="Calibri" charset="0"/>
              </a:rPr>
              <a:t>maˈriːa</a:t>
            </a:r>
            <a:r>
              <a:rPr lang="en-US" dirty="0" smtClean="0">
                <a:latin typeface="Calibri" charset="0"/>
              </a:rPr>
              <a:t> del ˈ</a:t>
            </a:r>
            <a:r>
              <a:rPr lang="en-US" dirty="0" err="1" smtClean="0">
                <a:latin typeface="Calibri" charset="0"/>
              </a:rPr>
              <a:t>fjoːre</a:t>
            </a:r>
            <a:r>
              <a:rPr lang="en-US" dirty="0" smtClean="0">
                <a:latin typeface="Calibri" charset="0"/>
              </a:rPr>
              <a:t>]; in English "Cathedral of Saint Mary of the Flowers") is the main church of Florence, Italy. Il </a:t>
            </a:r>
            <a:r>
              <a:rPr lang="en-US" dirty="0" err="1" smtClean="0">
                <a:latin typeface="Calibri" charset="0"/>
              </a:rPr>
              <a:t>Duomo</a:t>
            </a:r>
            <a:r>
              <a:rPr lang="en-US" dirty="0" smtClean="0">
                <a:latin typeface="Calibri" charset="0"/>
              </a:rPr>
              <a:t> di Firenze, as it is ordinarily called, was begun in 1296 in the Gothic style with the design of </a:t>
            </a:r>
            <a:r>
              <a:rPr lang="en-US" dirty="0" err="1" smtClean="0">
                <a:latin typeface="Calibri" charset="0"/>
              </a:rPr>
              <a:t>Arnolfo</a:t>
            </a:r>
            <a:r>
              <a:rPr lang="en-US" dirty="0" smtClean="0">
                <a:latin typeface="Calibri" charset="0"/>
              </a:rPr>
              <a:t> di </a:t>
            </a:r>
            <a:r>
              <a:rPr lang="en-US" dirty="0" err="1" smtClean="0">
                <a:latin typeface="Calibri" charset="0"/>
              </a:rPr>
              <a:t>Cambio</a:t>
            </a:r>
            <a:r>
              <a:rPr lang="en-US" dirty="0" smtClean="0">
                <a:latin typeface="Calibri" charset="0"/>
              </a:rPr>
              <a:t> and completed structurally in 1436 with the dome engineered by </a:t>
            </a:r>
            <a:r>
              <a:rPr lang="en-US" dirty="0" err="1" smtClean="0">
                <a:latin typeface="Calibri" charset="0"/>
              </a:rPr>
              <a:t>Filippo</a:t>
            </a:r>
            <a:r>
              <a:rPr lang="en-US" dirty="0" smtClean="0">
                <a:latin typeface="Calibri" charset="0"/>
              </a:rPr>
              <a:t> Brunelleschi.</a:t>
            </a:r>
            <a:r>
              <a:rPr lang="en-US" baseline="0" dirty="0" smtClean="0">
                <a:latin typeface="Calibri" charset="0"/>
              </a:rPr>
              <a:t> It remains the largest brick dome ever constructed.</a:t>
            </a:r>
            <a:endParaRPr lang="en-US" dirty="0">
              <a:latin typeface="Calibri" charset="0"/>
            </a:endParaRPr>
          </a:p>
        </p:txBody>
      </p:sp>
      <p:sp>
        <p:nvSpPr>
          <p:cNvPr id="175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707F78-AC10-2E4D-B797-0C7F89DE6E1C}" type="slidenum">
              <a:rPr lang="en-US" sz="1200">
                <a:latin typeface="Calibri" charset="0"/>
                <a:cs typeface="Arial" charset="0"/>
              </a:rPr>
              <a:pPr eaLnBrk="1" hangingPunct="1"/>
              <a:t>56</a:t>
            </a:fld>
            <a:endParaRPr lang="en-US" sz="1200">
              <a:latin typeface="Calibri" charset="0"/>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Florence and Santa Croce, burial site of Dante (</a:t>
            </a:r>
            <a:r>
              <a:rPr lang="en-US" dirty="0" smtClean="0">
                <a:latin typeface="Calibri" charset="0"/>
              </a:rPr>
              <a:t>though the body is </a:t>
            </a:r>
            <a:r>
              <a:rPr lang="en-US" dirty="0">
                <a:latin typeface="Calibri" charset="0"/>
              </a:rPr>
              <a:t>actually in Ravenna</a:t>
            </a:r>
            <a:r>
              <a:rPr lang="en-US" dirty="0" smtClean="0">
                <a:latin typeface="Calibri" charset="0"/>
              </a:rPr>
              <a:t>), </a:t>
            </a:r>
            <a:r>
              <a:rPr lang="en-US" dirty="0">
                <a:latin typeface="Calibri" charset="0"/>
              </a:rPr>
              <a:t>Galileo, Michelangelo, Enrico Fermi, Marconi, </a:t>
            </a:r>
            <a:r>
              <a:rPr lang="en-US" dirty="0" smtClean="0">
                <a:latin typeface="Calibri" charset="0"/>
              </a:rPr>
              <a:t>Machiavelli.</a:t>
            </a:r>
            <a:endParaRPr lang="en-US" dirty="0">
              <a:latin typeface="Calibri" charset="0"/>
            </a:endParaRP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248002-2793-374B-B108-B1AE3628D9F8}" type="slidenum">
              <a:rPr lang="en-US" sz="1200">
                <a:latin typeface="Calibri" charset="0"/>
              </a:rPr>
              <a:pPr eaLnBrk="1" hangingPunct="1"/>
              <a:t>57</a:t>
            </a:fld>
            <a:endParaRPr lang="en-US" sz="1200">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Machiavelli’s tomb</a:t>
            </a:r>
            <a:r>
              <a:rPr lang="en-US" baseline="0" dirty="0" smtClean="0"/>
              <a:t> in Santa Croce</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58</a:t>
            </a:fld>
            <a:endParaRPr lang="en-US"/>
          </a:p>
        </p:txBody>
      </p:sp>
    </p:spTree>
    <p:extLst>
      <p:ext uri="{BB962C8B-B14F-4D97-AF65-F5344CB8AC3E}">
        <p14:creationId xmlns:p14="http://schemas.microsoft.com/office/powerpoint/2010/main" val="31955166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A memorial in Santa Croce, but actually buried in Ravenna. He was exiled from Florence for political reasons and spend the last years of his life in Ravenna. Ravenna has refused to send his remains back to Florence.</a:t>
            </a:r>
          </a:p>
        </p:txBody>
      </p:sp>
      <p:sp>
        <p:nvSpPr>
          <p:cNvPr id="1105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45EE6E-D4C0-3548-9AE6-A6E6468DBC41}" type="slidenum">
              <a:rPr lang="en-US" sz="1200">
                <a:latin typeface="Calibri" charset="0"/>
              </a:rPr>
              <a:pPr eaLnBrk="1" hangingPunct="1"/>
              <a:t>59</a:t>
            </a:fld>
            <a:endParaRPr lang="en-US" sz="1200">
              <a:latin typeface="Calibri"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Galileo’s tomb in Santa Croce</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60</a:t>
            </a:fld>
            <a:endParaRPr lang="en-US"/>
          </a:p>
        </p:txBody>
      </p:sp>
    </p:spTree>
    <p:extLst>
      <p:ext uri="{BB962C8B-B14F-4D97-AF65-F5344CB8AC3E}">
        <p14:creationId xmlns:p14="http://schemas.microsoft.com/office/powerpoint/2010/main" val="2359421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Paint Bowls for Coloring the Body</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F470D0-7B13-8E41-ADC3-B515267C8941}" type="slidenum">
              <a:rPr lang="en-US" sz="1200">
                <a:latin typeface="Calibri" charset="0"/>
              </a:rPr>
              <a:pPr eaLnBrk="1" hangingPunct="1"/>
              <a:t>7</a:t>
            </a:fld>
            <a:endParaRPr lang="en-US" sz="1200">
              <a:latin typeface="Calibri"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David, by Michelangelo, in Accademia di Belle Arti di Firenze.</a:t>
            </a: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D02FCB-8C66-0E45-8BD0-ECB09954FEC7}" type="slidenum">
              <a:rPr lang="en-US" sz="1200">
                <a:latin typeface="Calibri" charset="0"/>
              </a:rPr>
              <a:pPr eaLnBrk="1" hangingPunct="1"/>
              <a:t>61</a:t>
            </a:fld>
            <a:endParaRPr lang="en-US" sz="1200">
              <a:latin typeface="Calibri"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Ponte Vecchio in Florence, Italy and two women engaging in economic behavior.</a:t>
            </a:r>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144A2D-1418-F241-A99D-D7190DEC189A}" type="slidenum">
              <a:rPr lang="en-US" sz="1200">
                <a:latin typeface="Calibri" charset="0"/>
              </a:rPr>
              <a:pPr eaLnBrk="1" hangingPunct="1"/>
              <a:t>62</a:t>
            </a:fld>
            <a:endParaRPr lang="en-US" sz="1200">
              <a:latin typeface="Calibri"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Lima Peru Catacombs at San Francisco Cathedral</a:t>
            </a:r>
          </a:p>
        </p:txBody>
      </p:sp>
      <p:sp>
        <p:nvSpPr>
          <p:cNvPr id="117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F782A1-0808-7142-BCC5-84DE1C4030E4}" type="slidenum">
              <a:rPr lang="en-US" sz="1200">
                <a:latin typeface="Calibri" charset="0"/>
              </a:rPr>
              <a:pPr eaLnBrk="1" hangingPunct="1"/>
              <a:t>63</a:t>
            </a:fld>
            <a:endParaRPr lang="en-US" sz="1200">
              <a:latin typeface="Calibri"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Machu, Picchu, 15</a:t>
            </a:r>
            <a:r>
              <a:rPr lang="en-US" baseline="30000" dirty="0">
                <a:latin typeface="Calibri" charset="0"/>
              </a:rPr>
              <a:t>th</a:t>
            </a:r>
            <a:r>
              <a:rPr lang="en-US" dirty="0">
                <a:latin typeface="Calibri" charset="0"/>
              </a:rPr>
              <a:t> Century Inca </a:t>
            </a:r>
            <a:r>
              <a:rPr lang="en-US" dirty="0" smtClean="0">
                <a:latin typeface="Calibri" charset="0"/>
              </a:rPr>
              <a:t>Site. Most archaeologists believe that Machu Picchu was built as an estate for the Inca emperor </a:t>
            </a:r>
            <a:r>
              <a:rPr lang="en-US" dirty="0" err="1" smtClean="0">
                <a:latin typeface="Calibri" charset="0"/>
              </a:rPr>
              <a:t>Pachacuti</a:t>
            </a:r>
            <a:r>
              <a:rPr lang="en-US" dirty="0" smtClean="0">
                <a:latin typeface="Calibri" charset="0"/>
              </a:rPr>
              <a:t> (1438–1472). Often mistakenly referred to as the "Lost City of the Incas" (a title more accurately applied to </a:t>
            </a:r>
            <a:r>
              <a:rPr lang="en-US" dirty="0" err="1" smtClean="0">
                <a:latin typeface="Calibri" charset="0"/>
              </a:rPr>
              <a:t>Vilcabamba</a:t>
            </a:r>
            <a:r>
              <a:rPr lang="en-US" dirty="0" smtClean="0">
                <a:latin typeface="Calibri" charset="0"/>
              </a:rPr>
              <a:t>), it is the most familiar icon of Inca civilization. The Incas built the estate around 1450 but abandoned it a century later at the time of the Spanish Conquest. Although known locally, it was not known to the Spanish during the colonial period and remained unknown to the outside world until American historian Hiram Bingham brought it to international attention in 1911.</a:t>
            </a:r>
            <a:endParaRPr lang="en-US" dirty="0">
              <a:latin typeface="Calibri" charset="0"/>
            </a:endParaRP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52E467-F465-CD48-8A5F-04B1D4652E99}" type="slidenum">
              <a:rPr lang="en-US" sz="1200">
                <a:latin typeface="Calibri" charset="0"/>
              </a:rPr>
              <a:pPr eaLnBrk="1" hangingPunct="1"/>
              <a:t>64</a:t>
            </a:fld>
            <a:endParaRPr lang="en-US" sz="1200">
              <a:latin typeface="Calibri"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Machu, Picchu, 15</a:t>
            </a:r>
            <a:r>
              <a:rPr lang="en-US" baseline="30000">
                <a:latin typeface="Calibri" charset="0"/>
              </a:rPr>
              <a:t>th</a:t>
            </a:r>
            <a:r>
              <a:rPr lang="en-US">
                <a:latin typeface="Calibri" charset="0"/>
              </a:rPr>
              <a:t> Century Inca Site</a:t>
            </a: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E85FC0-01A4-C44E-86B0-93DE2D310275}" type="slidenum">
              <a:rPr lang="en-US" sz="1200">
                <a:latin typeface="Calibri" charset="0"/>
              </a:rPr>
              <a:pPr eaLnBrk="1" hangingPunct="1"/>
              <a:t>65</a:t>
            </a:fld>
            <a:endParaRPr lang="en-US" sz="1200">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3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smtClean="0">
                <a:latin typeface="Calibri" charset="0"/>
              </a:rPr>
              <a:t>Ollantaytambo</a:t>
            </a:r>
            <a:r>
              <a:rPr lang="en-US" dirty="0" smtClean="0">
                <a:latin typeface="Calibri" charset="0"/>
              </a:rPr>
              <a:t>. </a:t>
            </a:r>
            <a:r>
              <a:rPr lang="en-US" dirty="0" err="1" smtClean="0">
                <a:latin typeface="Calibri" charset="0"/>
              </a:rPr>
              <a:t>Ollantaytambo</a:t>
            </a:r>
            <a:r>
              <a:rPr lang="en-US" dirty="0" smtClean="0">
                <a:latin typeface="Calibri" charset="0"/>
              </a:rPr>
              <a:t> was the royal estate of Emperor </a:t>
            </a:r>
            <a:r>
              <a:rPr lang="en-US" dirty="0" err="1" smtClean="0">
                <a:latin typeface="Calibri" charset="0"/>
              </a:rPr>
              <a:t>Pachacuti</a:t>
            </a:r>
            <a:r>
              <a:rPr lang="en-US" dirty="0" smtClean="0">
                <a:latin typeface="Calibri" charset="0"/>
              </a:rPr>
              <a:t> who conquered the region, built the town and a ceremonial center. At the time of the Spanish conquest of Peru it served as a stronghold for </a:t>
            </a:r>
            <a:r>
              <a:rPr lang="en-US" dirty="0" err="1" smtClean="0">
                <a:latin typeface="Calibri" charset="0"/>
              </a:rPr>
              <a:t>Manco</a:t>
            </a:r>
            <a:r>
              <a:rPr lang="en-US" dirty="0" smtClean="0">
                <a:latin typeface="Calibri" charset="0"/>
              </a:rPr>
              <a:t> Inca </a:t>
            </a:r>
            <a:r>
              <a:rPr lang="en-US" dirty="0" err="1" smtClean="0">
                <a:latin typeface="Calibri" charset="0"/>
              </a:rPr>
              <a:t>Yupanqui</a:t>
            </a:r>
            <a:r>
              <a:rPr lang="en-US" dirty="0" smtClean="0">
                <a:latin typeface="Calibri" charset="0"/>
              </a:rPr>
              <a:t>, leader of the Inca resistance. </a:t>
            </a:r>
            <a:endParaRPr lang="en-US" dirty="0">
              <a:latin typeface="Calibri" charset="0"/>
            </a:endParaRP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36B1A78-E1C8-9240-8CAD-4FC71A6328D1}" type="slidenum">
              <a:rPr lang="en-US" sz="1200">
                <a:latin typeface="Calibri" charset="0"/>
              </a:rPr>
              <a:pPr eaLnBrk="1" hangingPunct="1"/>
              <a:t>66</a:t>
            </a:fld>
            <a:endParaRPr lang="en-US" sz="1200">
              <a:latin typeface="Calibri"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Modern Cusco, Peru at Corpus Christi Festival</a:t>
            </a:r>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40B9515-64FE-E042-9A86-BF768A668595}" type="slidenum">
              <a:rPr lang="en-US" sz="1200">
                <a:latin typeface="Calibri" charset="0"/>
              </a:rPr>
              <a:pPr eaLnBrk="1" hangingPunct="1"/>
              <a:t>67</a:t>
            </a:fld>
            <a:endParaRPr lang="en-US" sz="1200">
              <a:latin typeface="Calibri"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80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Cusco Market</a:t>
            </a: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4C6718-F70D-934A-A573-D3E4649BEDC4}" type="slidenum">
              <a:rPr lang="en-US" sz="1200">
                <a:latin typeface="Calibri" charset="0"/>
              </a:rPr>
              <a:pPr eaLnBrk="1" hangingPunct="1"/>
              <a:t>68</a:t>
            </a:fld>
            <a:endParaRPr lang="en-US" sz="1200">
              <a:latin typeface="Calibri"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Peruvian Market Near Ollantaytambo</a:t>
            </a: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EA2457-F4CA-7449-B1EB-A30863B1EC10}" type="slidenum">
              <a:rPr lang="en-US" sz="1200">
                <a:latin typeface="Calibri" charset="0"/>
              </a:rPr>
              <a:pPr eaLnBrk="1" hangingPunct="1"/>
              <a:t>69</a:t>
            </a:fld>
            <a:endParaRPr lang="en-US" sz="1200">
              <a:latin typeface="Calibri"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Corpus Christi in Cusco</a:t>
            </a: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468C22-5741-634B-82C3-BFBFADC242AD}" type="slidenum">
              <a:rPr lang="en-US" sz="1200">
                <a:latin typeface="Calibri" charset="0"/>
              </a:rPr>
              <a:pPr eaLnBrk="1" hangingPunct="1"/>
              <a:t>70</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Spear Heads</a:t>
            </a: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30D0F5-3749-494B-8A1C-90F7C634AC32}" type="slidenum">
              <a:rPr lang="en-US" sz="1200">
                <a:latin typeface="Calibri" charset="0"/>
              </a:rPr>
              <a:pPr eaLnBrk="1" hangingPunct="1"/>
              <a:t>8</a:t>
            </a:fld>
            <a:endParaRPr lang="en-US" sz="1200">
              <a:latin typeface="Calibri"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4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Corpus Christi in Cusco</a:t>
            </a:r>
          </a:p>
        </p:txBody>
      </p:sp>
      <p:sp>
        <p:nvSpPr>
          <p:cNvPr id="134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BBBBD1-4397-CF46-A602-911F58A6C8AA}" type="slidenum">
              <a:rPr lang="en-US" sz="1200">
                <a:latin typeface="Calibri" charset="0"/>
              </a:rPr>
              <a:pPr eaLnBrk="1" hangingPunct="1"/>
              <a:t>71</a:t>
            </a:fld>
            <a:endParaRPr lang="en-US" sz="1200">
              <a:latin typeface="Calibri"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6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a:latin typeface="Calibri" charset="0"/>
              </a:rPr>
              <a:t>Chichen</a:t>
            </a:r>
            <a:r>
              <a:rPr lang="en-US" dirty="0">
                <a:latin typeface="Calibri" charset="0"/>
              </a:rPr>
              <a:t> Itza, </a:t>
            </a:r>
            <a:r>
              <a:rPr lang="en-US" dirty="0" err="1">
                <a:latin typeface="Calibri" charset="0"/>
              </a:rPr>
              <a:t>Yucutan</a:t>
            </a:r>
            <a:r>
              <a:rPr lang="en-US" dirty="0">
                <a:latin typeface="Calibri" charset="0"/>
              </a:rPr>
              <a:t> Mexico, a Mayan temple and city from 900 to 1200 </a:t>
            </a:r>
            <a:r>
              <a:rPr lang="en-US" dirty="0" smtClean="0">
                <a:latin typeface="Calibri" charset="0"/>
              </a:rPr>
              <a:t>AD. </a:t>
            </a:r>
            <a:r>
              <a:rPr lang="en-US" dirty="0" err="1" smtClean="0">
                <a:latin typeface="Calibri" charset="0"/>
              </a:rPr>
              <a:t>Chichen</a:t>
            </a:r>
            <a:r>
              <a:rPr lang="en-US" dirty="0" smtClean="0">
                <a:latin typeface="Calibri" charset="0"/>
              </a:rPr>
              <a:t> Itza was one of the largest Maya cities and it was likely to have been one of the mythical great cities, or </a:t>
            </a:r>
            <a:r>
              <a:rPr lang="en-US" dirty="0" err="1" smtClean="0">
                <a:latin typeface="Calibri" charset="0"/>
              </a:rPr>
              <a:t>Tollans</a:t>
            </a:r>
            <a:r>
              <a:rPr lang="en-US" dirty="0" smtClean="0">
                <a:latin typeface="Calibri" charset="0"/>
              </a:rPr>
              <a:t>, referred to in later Mesoamerican literature. The city may have had the most diverse population in the Maya world, a factor that could have contributed to the variety of architectural styles at the </a:t>
            </a:r>
            <a:r>
              <a:rPr lang="en-US" smtClean="0">
                <a:latin typeface="Calibri" charset="0"/>
              </a:rPr>
              <a:t>site.</a:t>
            </a:r>
            <a:endParaRPr lang="en-US" dirty="0">
              <a:latin typeface="Calibri" charset="0"/>
            </a:endParaRPr>
          </a:p>
        </p:txBody>
      </p:sp>
      <p:sp>
        <p:nvSpPr>
          <p:cNvPr id="136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3C3799-919F-B140-82A9-78F13EFE5D66}" type="slidenum">
              <a:rPr lang="en-US" sz="1200">
                <a:latin typeface="Calibri" charset="0"/>
                <a:cs typeface="Arial" charset="0"/>
              </a:rPr>
              <a:pPr eaLnBrk="1" hangingPunct="1"/>
              <a:t>72</a:t>
            </a:fld>
            <a:endParaRPr lang="en-US" sz="1200">
              <a:latin typeface="Calibri" charset="0"/>
              <a:cs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Ball Court at </a:t>
            </a:r>
            <a:r>
              <a:rPr lang="en-US" dirty="0" err="1">
                <a:latin typeface="Calibri" charset="0"/>
              </a:rPr>
              <a:t>Chichen</a:t>
            </a:r>
            <a:r>
              <a:rPr lang="en-US" dirty="0">
                <a:latin typeface="Calibri" charset="0"/>
              </a:rPr>
              <a:t> Itza where deadly games </a:t>
            </a:r>
            <a:r>
              <a:rPr lang="en-US" dirty="0" smtClean="0">
                <a:latin typeface="Calibri" charset="0"/>
              </a:rPr>
              <a:t>occurred. Captives were often shown in Maya art, and it is assumed that these captives were sacrificed after losing a rigged ritual ballgame. The </a:t>
            </a:r>
            <a:r>
              <a:rPr lang="en-US" dirty="0" err="1" smtClean="0">
                <a:latin typeface="Calibri" charset="0"/>
              </a:rPr>
              <a:t>ballcourt</a:t>
            </a:r>
            <a:r>
              <a:rPr lang="en-US" dirty="0" smtClean="0">
                <a:latin typeface="Calibri" charset="0"/>
              </a:rPr>
              <a:t> at </a:t>
            </a:r>
            <a:r>
              <a:rPr lang="en-US" dirty="0" err="1" smtClean="0">
                <a:latin typeface="Calibri" charset="0"/>
              </a:rPr>
              <a:t>Chichen</a:t>
            </a:r>
            <a:r>
              <a:rPr lang="en-US" dirty="0" smtClean="0">
                <a:latin typeface="Calibri" charset="0"/>
              </a:rPr>
              <a:t> Itza shows the sacrifice of practiced ballplayers, perhaps the captain of a team. Decapitation is particularly associated with the ballgame—severed heads are featured in much Late Classic ballgame art and appear repeatedly in the </a:t>
            </a:r>
            <a:r>
              <a:rPr lang="en-US" dirty="0" err="1" smtClean="0">
                <a:latin typeface="Calibri" charset="0"/>
              </a:rPr>
              <a:t>Popol</a:t>
            </a:r>
            <a:r>
              <a:rPr lang="en-US" dirty="0" smtClean="0">
                <a:latin typeface="Calibri" charset="0"/>
              </a:rPr>
              <a:t> </a:t>
            </a:r>
            <a:r>
              <a:rPr lang="en-US" dirty="0" err="1" smtClean="0">
                <a:latin typeface="Calibri" charset="0"/>
              </a:rPr>
              <a:t>Vuh</a:t>
            </a:r>
            <a:r>
              <a:rPr lang="en-US" dirty="0" smtClean="0">
                <a:latin typeface="Calibri" charset="0"/>
              </a:rPr>
              <a:t>. There has even been speculation that the heads and skulls were used as balls.</a:t>
            </a:r>
            <a:endParaRPr lang="en-US" dirty="0">
              <a:latin typeface="Calibri" charset="0"/>
            </a:endParaRPr>
          </a:p>
          <a:p>
            <a:endParaRPr lang="en-US" dirty="0">
              <a:latin typeface="Calibri" charset="0"/>
            </a:endParaRP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0F9744-28BA-6D45-8A90-368B50A3D191}" type="slidenum">
              <a:rPr lang="en-US" sz="1200">
                <a:latin typeface="Calibri" charset="0"/>
                <a:cs typeface="Arial" charset="0"/>
              </a:rPr>
              <a:pPr eaLnBrk="1" hangingPunct="1"/>
              <a:t>73</a:t>
            </a:fld>
            <a:endParaRPr lang="en-US" sz="1200">
              <a:latin typeface="Calibri" charset="0"/>
              <a:cs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0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Corcovado, Rio de Janeiro Brazil with Christo Redentor, constructed between 1922 and 1931</a:t>
            </a:r>
          </a:p>
          <a:p>
            <a:endParaRPr lang="en-US">
              <a:latin typeface="Calibri" charset="0"/>
            </a:endParaRPr>
          </a:p>
        </p:txBody>
      </p:sp>
      <p:sp>
        <p:nvSpPr>
          <p:cNvPr id="140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7C83CB-DC49-9B44-AC4C-99A8DB703E42}" type="slidenum">
              <a:rPr lang="en-US" sz="1200">
                <a:latin typeface="Calibri" charset="0"/>
                <a:cs typeface="Arial" charset="0"/>
              </a:rPr>
              <a:pPr eaLnBrk="1" hangingPunct="1"/>
              <a:t>74</a:t>
            </a:fld>
            <a:endParaRPr lang="en-US" sz="1200">
              <a:latin typeface="Calibri" charset="0"/>
              <a:cs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2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School </a:t>
            </a:r>
            <a:r>
              <a:rPr lang="en-US" dirty="0" smtClean="0">
                <a:latin typeface="Calibri" charset="0"/>
              </a:rPr>
              <a:t>in Ecuadorian </a:t>
            </a:r>
            <a:r>
              <a:rPr lang="en-US" dirty="0">
                <a:latin typeface="Calibri" charset="0"/>
              </a:rPr>
              <a:t>Amazon jungle, January 2015</a:t>
            </a:r>
          </a:p>
          <a:p>
            <a:endParaRPr lang="en-US" dirty="0">
              <a:latin typeface="Calibri" charset="0"/>
            </a:endParaRPr>
          </a:p>
        </p:txBody>
      </p:sp>
      <p:sp>
        <p:nvSpPr>
          <p:cNvPr id="142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BCBBDA-C13B-E446-8766-51A62FD44180}" type="slidenum">
              <a:rPr lang="en-US" sz="1200">
                <a:latin typeface="Calibri" charset="0"/>
                <a:cs typeface="Arial" charset="0"/>
              </a:rPr>
              <a:pPr eaLnBrk="1" hangingPunct="1"/>
              <a:t>75</a:t>
            </a:fld>
            <a:endParaRPr lang="en-US" sz="1200">
              <a:latin typeface="Calibri" charset="0"/>
              <a:cs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8 family home in Amazon jungle near Napo river, a feed river for the Amazon. January </a:t>
            </a:r>
            <a:r>
              <a:rPr lang="en-US" dirty="0" smtClean="0">
                <a:latin typeface="Calibri" charset="0"/>
              </a:rPr>
              <a:t>2015. </a:t>
            </a:r>
            <a:r>
              <a:rPr lang="en-US" dirty="0">
                <a:latin typeface="Calibri" charset="0"/>
              </a:rPr>
              <a:t>The family </a:t>
            </a:r>
            <a:r>
              <a:rPr lang="en-US" dirty="0" smtClean="0">
                <a:latin typeface="Calibri" charset="0"/>
              </a:rPr>
              <a:t>had just gotten electricity when we visited.</a:t>
            </a:r>
            <a:endParaRPr lang="en-US" dirty="0">
              <a:latin typeface="Calibri" charset="0"/>
            </a:endParaRPr>
          </a:p>
        </p:txBody>
      </p:sp>
      <p:sp>
        <p:nvSpPr>
          <p:cNvPr id="146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021225-3699-2E4E-9471-577E3126500C}" type="slidenum">
              <a:rPr lang="en-US" sz="1200">
                <a:latin typeface="Calibri" charset="0"/>
                <a:cs typeface="Arial" charset="0"/>
              </a:rPr>
              <a:pPr eaLnBrk="1" hangingPunct="1"/>
              <a:t>76</a:t>
            </a:fld>
            <a:endParaRPr lang="en-US" sz="1200">
              <a:latin typeface="Calibri" charset="0"/>
              <a:cs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9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Open air market in Coca Ecuador</a:t>
            </a:r>
          </a:p>
          <a:p>
            <a:endParaRPr lang="en-US">
              <a:latin typeface="Calibri" charset="0"/>
            </a:endParaRPr>
          </a:p>
        </p:txBody>
      </p:sp>
      <p:sp>
        <p:nvSpPr>
          <p:cNvPr id="149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58A4AD-DB7A-B14B-88BF-24A507D78638}" type="slidenum">
              <a:rPr lang="en-US" sz="1200">
                <a:latin typeface="Calibri" charset="0"/>
                <a:cs typeface="Arial" charset="0"/>
              </a:rPr>
              <a:pPr eaLnBrk="1" hangingPunct="1"/>
              <a:t>77</a:t>
            </a:fld>
            <a:endParaRPr lang="en-US" sz="1200">
              <a:latin typeface="Calibri" charset="0"/>
              <a:cs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1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Coca</a:t>
            </a:r>
            <a:r>
              <a:rPr lang="en-US" dirty="0" smtClean="0">
                <a:latin typeface="Calibri" charset="0"/>
              </a:rPr>
              <a:t>, Ecuador, also </a:t>
            </a:r>
            <a:r>
              <a:rPr lang="en-US" dirty="0">
                <a:latin typeface="Calibri" charset="0"/>
              </a:rPr>
              <a:t>called San Francisco de </a:t>
            </a:r>
            <a:r>
              <a:rPr lang="en-US" dirty="0" err="1" smtClean="0">
                <a:latin typeface="Calibri" charset="0"/>
              </a:rPr>
              <a:t>Orellana</a:t>
            </a:r>
            <a:r>
              <a:rPr lang="en-US" dirty="0" smtClean="0">
                <a:latin typeface="Calibri" charset="0"/>
              </a:rPr>
              <a:t>. Remember Indiana Jones and the Kingdom of the Lost Skull</a:t>
            </a:r>
            <a:r>
              <a:rPr lang="en-US" baseline="0" dirty="0" smtClean="0">
                <a:latin typeface="Calibri" charset="0"/>
              </a:rPr>
              <a:t> and </a:t>
            </a:r>
            <a:r>
              <a:rPr lang="en-US" baseline="0" dirty="0" err="1" smtClean="0">
                <a:latin typeface="Calibri" charset="0"/>
              </a:rPr>
              <a:t>Orellana</a:t>
            </a:r>
            <a:r>
              <a:rPr lang="en-US" baseline="0" dirty="0" smtClean="0">
                <a:latin typeface="Calibri" charset="0"/>
              </a:rPr>
              <a:t>.</a:t>
            </a:r>
            <a:endParaRPr lang="en-US" dirty="0">
              <a:latin typeface="Calibri" charset="0"/>
            </a:endParaRPr>
          </a:p>
        </p:txBody>
      </p:sp>
      <p:sp>
        <p:nvSpPr>
          <p:cNvPr id="151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20EE99-DB0F-2F4B-89DF-0D9CF1B57CCC}" type="slidenum">
              <a:rPr lang="en-US" sz="1200">
                <a:latin typeface="Calibri" charset="0"/>
                <a:cs typeface="Arial" charset="0"/>
              </a:rPr>
              <a:pPr eaLnBrk="1" hangingPunct="1"/>
              <a:t>78</a:t>
            </a:fld>
            <a:endParaRPr lang="en-US" sz="1200">
              <a:latin typeface="Calibri" charset="0"/>
              <a:cs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Soweto,</a:t>
            </a:r>
            <a:r>
              <a:rPr lang="en-US" baseline="0" dirty="0" smtClean="0"/>
              <a:t> South Africa near </a:t>
            </a:r>
            <a:r>
              <a:rPr lang="en-US" baseline="0" dirty="0" err="1" smtClean="0"/>
              <a:t>Johannesberg</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79</a:t>
            </a:fld>
            <a:endParaRPr lang="en-US"/>
          </a:p>
        </p:txBody>
      </p:sp>
    </p:spTree>
    <p:extLst>
      <p:ext uri="{BB962C8B-B14F-4D97-AF65-F5344CB8AC3E}">
        <p14:creationId xmlns:p14="http://schemas.microsoft.com/office/powerpoint/2010/main" val="20977926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Living conditions</a:t>
            </a:r>
            <a:r>
              <a:rPr lang="en-US" baseline="0" dirty="0" smtClean="0"/>
              <a:t> in and around Soweto.</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80</a:t>
            </a:fld>
            <a:endParaRPr lang="en-US"/>
          </a:p>
        </p:txBody>
      </p:sp>
    </p:spTree>
    <p:extLst>
      <p:ext uri="{BB962C8B-B14F-4D97-AF65-F5344CB8AC3E}">
        <p14:creationId xmlns:p14="http://schemas.microsoft.com/office/powerpoint/2010/main" val="1598696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Clovis period knives </a:t>
            </a:r>
            <a:r>
              <a:rPr lang="en-US" dirty="0">
                <a:latin typeface="Calibri" charset="0"/>
              </a:rPr>
              <a:t>for scraping hides.</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C68E6D-72AA-F04D-85A3-48B8C73A31F3}" type="slidenum">
              <a:rPr lang="en-US" sz="1200">
                <a:latin typeface="Calibri" charset="0"/>
              </a:rPr>
              <a:pPr eaLnBrk="1" hangingPunct="1"/>
              <a:t>9</a:t>
            </a:fld>
            <a:endParaRPr lang="en-US" sz="1200">
              <a:latin typeface="Calibri"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Namibia:</a:t>
            </a:r>
            <a:r>
              <a:rPr lang="en-US" baseline="0" dirty="0" smtClean="0"/>
              <a:t> A village just across the border from </a:t>
            </a:r>
            <a:r>
              <a:rPr lang="en-US" baseline="0" dirty="0" err="1" smtClean="0"/>
              <a:t>Kasane</a:t>
            </a:r>
            <a:r>
              <a:rPr lang="en-US" baseline="0" dirty="0" smtClean="0"/>
              <a:t>, Botswana</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81</a:t>
            </a:fld>
            <a:endParaRPr lang="en-US"/>
          </a:p>
        </p:txBody>
      </p:sp>
    </p:spTree>
    <p:extLst>
      <p:ext uri="{BB962C8B-B14F-4D97-AF65-F5344CB8AC3E}">
        <p14:creationId xmlns:p14="http://schemas.microsoft.com/office/powerpoint/2010/main" val="24476805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a:t>
            </a:r>
            <a:r>
              <a:rPr lang="en-US" baseline="0" dirty="0" smtClean="0"/>
              <a:t> Left: </a:t>
            </a:r>
            <a:r>
              <a:rPr lang="en-US" baseline="0" dirty="0" err="1" smtClean="0"/>
              <a:t>Chobe</a:t>
            </a:r>
            <a:r>
              <a:rPr lang="en-US" baseline="0" dirty="0" smtClean="0"/>
              <a:t> Marina Lodge on </a:t>
            </a:r>
            <a:r>
              <a:rPr lang="en-US" baseline="0" dirty="0" err="1" smtClean="0"/>
              <a:t>Zambeze</a:t>
            </a:r>
            <a:r>
              <a:rPr lang="en-US" baseline="0" dirty="0" smtClean="0"/>
              <a:t> River. Top Right Royal </a:t>
            </a:r>
            <a:r>
              <a:rPr lang="en-US" baseline="0" dirty="0" err="1" smtClean="0"/>
              <a:t>Zambeze</a:t>
            </a:r>
            <a:r>
              <a:rPr lang="en-US" baseline="0" dirty="0" smtClean="0"/>
              <a:t> Lodge in Botswana. Bottom Right: Stanley and Livingstone Lodge at Victoria Falls in Zimbabwe. Bottom Left: </a:t>
            </a:r>
            <a:r>
              <a:rPr lang="en-US" baseline="0" dirty="0" err="1" smtClean="0"/>
              <a:t>Capetown</a:t>
            </a:r>
            <a:r>
              <a:rPr lang="en-US" baseline="0" dirty="0" smtClean="0"/>
              <a:t> The One and Only.</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82</a:t>
            </a:fld>
            <a:endParaRPr lang="en-US"/>
          </a:p>
        </p:txBody>
      </p:sp>
    </p:spTree>
    <p:extLst>
      <p:ext uri="{BB962C8B-B14F-4D97-AF65-F5344CB8AC3E}">
        <p14:creationId xmlns:p14="http://schemas.microsoft.com/office/powerpoint/2010/main" val="18235393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Taj</a:t>
            </a:r>
            <a:r>
              <a:rPr lang="en-US" dirty="0" smtClean="0"/>
              <a:t> </a:t>
            </a:r>
            <a:r>
              <a:rPr lang="en-US" dirty="0" err="1" smtClean="0"/>
              <a:t>Mahal</a:t>
            </a:r>
            <a:r>
              <a:rPr lang="en-US" dirty="0" smtClean="0"/>
              <a:t>,</a:t>
            </a:r>
            <a:r>
              <a:rPr lang="en-US" baseline="0" dirty="0" smtClean="0"/>
              <a:t> a Muslim monument built by Shah </a:t>
            </a:r>
            <a:r>
              <a:rPr lang="en-US" baseline="0" dirty="0" err="1" smtClean="0"/>
              <a:t>Jahan</a:t>
            </a:r>
            <a:r>
              <a:rPr lang="en-US" baseline="0" dirty="0" smtClean="0"/>
              <a:t> starting in 1632 as a mausoleum for his favorite wife </a:t>
            </a:r>
            <a:r>
              <a:rPr lang="en-US" baseline="0" dirty="0" err="1" smtClean="0"/>
              <a:t>Mumtaz</a:t>
            </a:r>
            <a:r>
              <a:rPr lang="en-US" baseline="0" dirty="0" smtClean="0"/>
              <a:t> </a:t>
            </a:r>
            <a:r>
              <a:rPr lang="en-US" baseline="0" dirty="0" err="1" smtClean="0"/>
              <a:t>Mahal</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83</a:t>
            </a:fld>
            <a:endParaRPr lang="en-US"/>
          </a:p>
        </p:txBody>
      </p:sp>
    </p:spTree>
    <p:extLst>
      <p:ext uri="{BB962C8B-B14F-4D97-AF65-F5344CB8AC3E}">
        <p14:creationId xmlns:p14="http://schemas.microsoft.com/office/powerpoint/2010/main" val="10402082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Hindu civilization</a:t>
            </a:r>
            <a:r>
              <a:rPr lang="en-US" baseline="0" dirty="0" smtClean="0"/>
              <a:t> traces its roots to at least 3300 BC. Hinduism is the world’s third largest religion and is dominant in India where 80 percent of the 1.3 billion citizens follow Hindu practice. Here is worship in a Hindu temple in </a:t>
            </a:r>
            <a:r>
              <a:rPr lang="en-US" baseline="0" dirty="0" err="1" smtClean="0"/>
              <a:t>Khajuraho</a:t>
            </a:r>
            <a:r>
              <a:rPr lang="en-US" baseline="0" dirty="0" smtClean="0"/>
              <a:t>, India.</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84</a:t>
            </a:fld>
            <a:endParaRPr lang="en-US"/>
          </a:p>
        </p:txBody>
      </p:sp>
    </p:spTree>
    <p:extLst>
      <p:ext uri="{BB962C8B-B14F-4D97-AF65-F5344CB8AC3E}">
        <p14:creationId xmlns:p14="http://schemas.microsoft.com/office/powerpoint/2010/main" val="12830147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Hindus</a:t>
            </a:r>
            <a:r>
              <a:rPr lang="en-US" baseline="0" dirty="0" smtClean="0"/>
              <a:t> believe in an endless cycle of birth, life, death, and reincarnation. Death, cremation, and scattering ashes on the Ganges stops reincarnation and the deceased goes immediately to heaven.</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85</a:t>
            </a:fld>
            <a:endParaRPr lang="en-US"/>
          </a:p>
        </p:txBody>
      </p:sp>
    </p:spTree>
    <p:extLst>
      <p:ext uri="{BB962C8B-B14F-4D97-AF65-F5344CB8AC3E}">
        <p14:creationId xmlns:p14="http://schemas.microsoft.com/office/powerpoint/2010/main" val="12240636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Great Mosque of Cordoba. The site was originally a small temple of Christian Visigoth origin, the Catholic Basilica of Saint Vincent of </a:t>
            </a:r>
            <a:r>
              <a:rPr lang="en-US" dirty="0" err="1" smtClean="0"/>
              <a:t>Lérins</a:t>
            </a:r>
            <a:r>
              <a:rPr lang="en-US" dirty="0" smtClean="0"/>
              <a:t>. When Muslims conquered Spain in 711, the church was first divided into Muslim and Christian halves. This sharing arrangement of the site lasted until 784, when the Christian half was purchased by the Emir '</a:t>
            </a:r>
            <a:r>
              <a:rPr lang="en-US" dirty="0" err="1" smtClean="0"/>
              <a:t>Abd</a:t>
            </a:r>
            <a:r>
              <a:rPr lang="en-US" dirty="0" smtClean="0"/>
              <a:t> al-</a:t>
            </a:r>
            <a:r>
              <a:rPr lang="en-US" dirty="0" err="1" smtClean="0"/>
              <a:t>Rahman</a:t>
            </a:r>
            <a:r>
              <a:rPr lang="en-US" dirty="0" smtClean="0"/>
              <a:t> I, who then proceeded to demolish the original structure and build the grand mosque of Córdoba on its ground. Córdoba returned to Christian rule in 1236 during the Reconquista, and the building was converted to a Roman Catholic church, culminating in the insertion of a Renaissance cathedral nave in the 16th century.</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86</a:t>
            </a:fld>
            <a:endParaRPr lang="en-US"/>
          </a:p>
        </p:txBody>
      </p:sp>
    </p:spTree>
    <p:extLst>
      <p:ext uri="{BB962C8B-B14F-4D97-AF65-F5344CB8AC3E}">
        <p14:creationId xmlns:p14="http://schemas.microsoft.com/office/powerpoint/2010/main" val="2098752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Alhambra is a palace and fortress complex located in Granada, Andalusia, Spain. It was originally constructed as a small fortress in AD 889 on the remains of Roman fortifications and then largely ignored until its ruins were renovated and rebuilt in the mid-13th century by the Moorish emir Mohammed ben Al-</a:t>
            </a:r>
            <a:r>
              <a:rPr lang="en-US" dirty="0" err="1" smtClean="0"/>
              <a:t>Ahmar</a:t>
            </a:r>
            <a:r>
              <a:rPr lang="en-US" dirty="0" smtClean="0"/>
              <a:t> of the Emirate of Granada, who built its current palace and walls. It was converted into a royal palace in 1333 by Yusuf I, Sultan of Granada. After the conclusion of the Christian Reconquista in 1492, the site became the Royal Court of Ferdinand and Isabella (where Christopher Columbus received royal endorsement for his expedition) and the palaces were partially altered to Renaissance tastes. </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87</a:t>
            </a:fld>
            <a:endParaRPr lang="en-US"/>
          </a:p>
        </p:txBody>
      </p:sp>
    </p:spTree>
    <p:extLst>
      <p:ext uri="{BB962C8B-B14F-4D97-AF65-F5344CB8AC3E}">
        <p14:creationId xmlns:p14="http://schemas.microsoft.com/office/powerpoint/2010/main" val="6063579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Plaza de </a:t>
            </a:r>
            <a:r>
              <a:rPr lang="en-US" dirty="0" err="1" smtClean="0"/>
              <a:t>España</a:t>
            </a:r>
            <a:r>
              <a:rPr lang="en-US" dirty="0" smtClean="0"/>
              <a:t> ("Spain Square", in English) is a plaza located in the </a:t>
            </a:r>
            <a:r>
              <a:rPr lang="en-US" dirty="0" err="1" smtClean="0"/>
              <a:t>Parque</a:t>
            </a:r>
            <a:r>
              <a:rPr lang="en-US" dirty="0" smtClean="0"/>
              <a:t> de </a:t>
            </a:r>
            <a:r>
              <a:rPr lang="en-US" dirty="0" err="1" smtClean="0"/>
              <a:t>María</a:t>
            </a:r>
            <a:r>
              <a:rPr lang="en-US" dirty="0" smtClean="0"/>
              <a:t> Luisa (Maria Luisa Park), in Seville, Spain built in 1928 for the </a:t>
            </a:r>
            <a:r>
              <a:rPr lang="en-US" dirty="0" err="1" smtClean="0"/>
              <a:t>Ibero</a:t>
            </a:r>
            <a:r>
              <a:rPr lang="en-US" dirty="0" smtClean="0"/>
              <a:t>-American Exposition of 1929. It is a landmark example of the Renaissance Revival style in Spanish architecture. The Plaza de </a:t>
            </a:r>
            <a:r>
              <a:rPr lang="en-US" dirty="0" err="1" smtClean="0"/>
              <a:t>España</a:t>
            </a:r>
            <a:r>
              <a:rPr lang="en-US" dirty="0" smtClean="0"/>
              <a:t> has been used as a filming location, including scenes for the 1962 film Lawrence of Arabia. The building was used as a location in the Star Wars movie series Star Wars: Episode II – Attack of the Clones (2002) — in which it featured in exterior shots of the City of </a:t>
            </a:r>
            <a:r>
              <a:rPr lang="en-US" dirty="0" err="1" smtClean="0"/>
              <a:t>Theed</a:t>
            </a:r>
            <a:r>
              <a:rPr lang="en-US" dirty="0" smtClean="0"/>
              <a:t> on the Planet </a:t>
            </a:r>
            <a:r>
              <a:rPr lang="en-US" dirty="0" err="1" smtClean="0"/>
              <a:t>Naboo</a:t>
            </a:r>
            <a:r>
              <a:rPr lang="en-US" dirty="0" smtClean="0"/>
              <a:t>. It also featured in the 2012 film The Dictator.</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88</a:t>
            </a:fld>
            <a:endParaRPr lang="en-US"/>
          </a:p>
        </p:txBody>
      </p:sp>
    </p:spTree>
    <p:extLst>
      <p:ext uri="{BB962C8B-B14F-4D97-AF65-F5344CB8AC3E}">
        <p14:creationId xmlns:p14="http://schemas.microsoft.com/office/powerpoint/2010/main" val="13692156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Christopher Columbus’s tomb</a:t>
            </a:r>
            <a:r>
              <a:rPr lang="en-US" baseline="0" dirty="0" smtClean="0"/>
              <a:t> in Seville, Spain</a:t>
            </a:r>
            <a:endParaRPr lang="en-US" dirty="0"/>
          </a:p>
        </p:txBody>
      </p:sp>
      <p:sp>
        <p:nvSpPr>
          <p:cNvPr id="4" name="Slide Number Placeholder 3"/>
          <p:cNvSpPr>
            <a:spLocks noGrp="1"/>
          </p:cNvSpPr>
          <p:nvPr>
            <p:ph type="sldNum" sz="quarter" idx="10"/>
          </p:nvPr>
        </p:nvSpPr>
        <p:spPr/>
        <p:txBody>
          <a:bodyPr/>
          <a:lstStyle/>
          <a:p>
            <a:pPr>
              <a:defRPr/>
            </a:pPr>
            <a:fld id="{5B451F38-A714-4541-A486-5F8768867119}" type="slidenum">
              <a:rPr lang="en-US" smtClean="0"/>
              <a:pPr>
                <a:defRPr/>
              </a:pPr>
              <a:t>89</a:t>
            </a:fld>
            <a:endParaRPr lang="en-US"/>
          </a:p>
        </p:txBody>
      </p:sp>
    </p:spTree>
    <p:extLst>
      <p:ext uri="{BB962C8B-B14F-4D97-AF65-F5344CB8AC3E}">
        <p14:creationId xmlns:p14="http://schemas.microsoft.com/office/powerpoint/2010/main" val="3776352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Clovis period bone </a:t>
            </a:r>
            <a:r>
              <a:rPr lang="en-US" dirty="0">
                <a:latin typeface="Calibri" charset="0"/>
              </a:rPr>
              <a:t>t</a:t>
            </a:r>
            <a:r>
              <a:rPr lang="en-US" dirty="0" smtClean="0">
                <a:latin typeface="Calibri" charset="0"/>
              </a:rPr>
              <a:t>ools</a:t>
            </a:r>
            <a:endParaRPr lang="en-US" dirty="0">
              <a:latin typeface="Calibri" charset="0"/>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6CE390-F732-454A-96D1-85B8F379EBE5}" type="slidenum">
              <a:rPr lang="en-US" sz="1200">
                <a:latin typeface="Calibri" charset="0"/>
              </a:rPr>
              <a:pPr eaLnBrk="1" hangingPunct="1"/>
              <a:t>10</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1EAEE"/>
                </a:solidFill>
              </a:defRPr>
            </a:lvl1pPr>
          </a:lstStyle>
          <a:p>
            <a:pPr>
              <a:defRPr/>
            </a:pPr>
            <a:fld id="{E6609356-DB43-ED4C-848A-E663E7B926AA}" type="datetimeFigureOut">
              <a:rPr lang="en-US"/>
              <a:pPr>
                <a:defRPr/>
              </a:pPr>
              <a:t>9/4/17</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1EAEE"/>
                </a:solidFill>
              </a:defRPr>
            </a:lvl1pPr>
          </a:lstStyle>
          <a:p>
            <a:pPr>
              <a:defRPr/>
            </a:pPr>
            <a:fld id="{4B4912E9-2329-C945-949D-63902F75B853}" type="slidenum">
              <a:rPr lang="en-US"/>
              <a:pPr>
                <a:defRPr/>
              </a:pPr>
              <a:t>‹#›</a:t>
            </a:fld>
            <a:endParaRPr lang="en-US"/>
          </a:p>
        </p:txBody>
      </p:sp>
    </p:spTree>
    <p:extLst>
      <p:ext uri="{BB962C8B-B14F-4D97-AF65-F5344CB8AC3E}">
        <p14:creationId xmlns:p14="http://schemas.microsoft.com/office/powerpoint/2010/main" val="274020781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67BDFD1D-AFEA-C34F-9043-977B3C69DE48}" type="datetimeFigureOut">
              <a:rPr lang="en-US"/>
              <a:pPr>
                <a:defRPr/>
              </a:pPr>
              <a:t>9/4/17</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9FF7D94-59E3-FE49-AF1A-A8DBE4FB6032}" type="slidenum">
              <a:rPr lang="en-US"/>
              <a:pPr>
                <a:defRPr/>
              </a:pPr>
              <a:t>‹#›</a:t>
            </a:fld>
            <a:endParaRPr lang="en-US"/>
          </a:p>
        </p:txBody>
      </p:sp>
    </p:spTree>
    <p:extLst>
      <p:ext uri="{BB962C8B-B14F-4D97-AF65-F5344CB8AC3E}">
        <p14:creationId xmlns:p14="http://schemas.microsoft.com/office/powerpoint/2010/main" val="4286178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F920FCAB-B128-D341-8742-06DE33F60E19}" type="datetimeFigureOut">
              <a:rPr lang="en-US"/>
              <a:pPr>
                <a:defRPr/>
              </a:pPr>
              <a:t>9/4/17</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8DD5881-412F-734B-9712-4F483DD0FD03}" type="slidenum">
              <a:rPr lang="en-US"/>
              <a:pPr>
                <a:defRPr/>
              </a:pPr>
              <a:t>‹#›</a:t>
            </a:fld>
            <a:endParaRPr lang="en-US"/>
          </a:p>
        </p:txBody>
      </p:sp>
    </p:spTree>
    <p:extLst>
      <p:ext uri="{BB962C8B-B14F-4D97-AF65-F5344CB8AC3E}">
        <p14:creationId xmlns:p14="http://schemas.microsoft.com/office/powerpoint/2010/main" val="315747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D86256F5-9104-5A4A-A1EC-EB2E33EBB9FF}" type="datetimeFigureOut">
              <a:rPr lang="en-US"/>
              <a:pPr>
                <a:defRPr/>
              </a:pPr>
              <a:t>9/4/17</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7D67713-BF85-B245-B6A6-F0D615A85D69}" type="slidenum">
              <a:rPr lang="en-US"/>
              <a:pPr>
                <a:defRPr/>
              </a:pPr>
              <a:t>‹#›</a:t>
            </a:fld>
            <a:endParaRPr lang="en-US"/>
          </a:p>
        </p:txBody>
      </p:sp>
    </p:spTree>
    <p:extLst>
      <p:ext uri="{BB962C8B-B14F-4D97-AF65-F5344CB8AC3E}">
        <p14:creationId xmlns:p14="http://schemas.microsoft.com/office/powerpoint/2010/main" val="948389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1EAEE"/>
                </a:solidFill>
              </a:defRPr>
            </a:lvl1pPr>
          </a:lstStyle>
          <a:p>
            <a:pPr>
              <a:defRPr/>
            </a:pPr>
            <a:fld id="{4D2704E4-2067-2A4B-BAC2-3A71088BD6C2}" type="datetimeFigureOut">
              <a:rPr lang="en-US"/>
              <a:pPr>
                <a:defRPr/>
              </a:pPr>
              <a:t>9/4/17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defRPr>
            </a:lvl1pPr>
          </a:lstStyle>
          <a:p>
            <a:pPr>
              <a:defRPr/>
            </a:pPr>
            <a:fld id="{B491812F-4837-DB4F-B2A2-353D5AC7D7D3}" type="slidenum">
              <a:rPr lang="en-US"/>
              <a:pPr>
                <a:defRPr/>
              </a:pPr>
              <a:t>‹#›</a:t>
            </a:fld>
            <a:endParaRPr lang="en-US"/>
          </a:p>
        </p:txBody>
      </p:sp>
    </p:spTree>
    <p:extLst>
      <p:ext uri="{BB962C8B-B14F-4D97-AF65-F5344CB8AC3E}">
        <p14:creationId xmlns:p14="http://schemas.microsoft.com/office/powerpoint/2010/main" val="361869879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359C56C9-3A30-F440-8B5B-8A08D6304E87}" type="datetimeFigureOut">
              <a:rPr lang="en-US"/>
              <a:pPr>
                <a:defRPr/>
              </a:pPr>
              <a:t>9/4/17</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7AC0FD66-3A98-7347-BBDD-819D9D0E4402}" type="slidenum">
              <a:rPr lang="en-US"/>
              <a:pPr>
                <a:defRPr/>
              </a:pPr>
              <a:t>‹#›</a:t>
            </a:fld>
            <a:endParaRPr lang="en-US"/>
          </a:p>
        </p:txBody>
      </p:sp>
    </p:spTree>
    <p:extLst>
      <p:ext uri="{BB962C8B-B14F-4D97-AF65-F5344CB8AC3E}">
        <p14:creationId xmlns:p14="http://schemas.microsoft.com/office/powerpoint/2010/main" val="3817298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F9757ED5-36EA-B44F-8262-E9FBC700B1BC}" type="datetimeFigureOut">
              <a:rPr lang="en-US"/>
              <a:pPr>
                <a:defRPr/>
              </a:pPr>
              <a:t>9/4/17</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10C3A5DF-AEE4-3A47-8122-4255043D2A25}" type="slidenum">
              <a:rPr lang="en-US"/>
              <a:pPr>
                <a:defRPr/>
              </a:pPr>
              <a:t>‹#›</a:t>
            </a:fld>
            <a:endParaRPr lang="en-US"/>
          </a:p>
        </p:txBody>
      </p:sp>
    </p:spTree>
    <p:extLst>
      <p:ext uri="{BB962C8B-B14F-4D97-AF65-F5344CB8AC3E}">
        <p14:creationId xmlns:p14="http://schemas.microsoft.com/office/powerpoint/2010/main" val="2923240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28218407-6B30-5841-ABF6-9450C745BA2D}" type="datetimeFigureOut">
              <a:rPr lang="en-US"/>
              <a:pPr>
                <a:defRPr/>
              </a:pPr>
              <a:t>9/4/17</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E8E4BCB0-EB72-2643-BD0A-54F0EDE2171B}" type="slidenum">
              <a:rPr lang="en-US"/>
              <a:pPr>
                <a:defRPr/>
              </a:pPr>
              <a:t>‹#›</a:t>
            </a:fld>
            <a:endParaRPr lang="en-US"/>
          </a:p>
        </p:txBody>
      </p:sp>
    </p:spTree>
    <p:extLst>
      <p:ext uri="{BB962C8B-B14F-4D97-AF65-F5344CB8AC3E}">
        <p14:creationId xmlns:p14="http://schemas.microsoft.com/office/powerpoint/2010/main" val="729969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D522EA8A-E963-5440-B97E-4AD69DC56E49}" type="datetimeFigureOut">
              <a:rPr lang="en-US"/>
              <a:pPr>
                <a:defRPr/>
              </a:pPr>
              <a:t>9/4/17</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21B1A232-1762-6C4F-97B0-2BF8E77BF375}" type="slidenum">
              <a:rPr lang="en-US"/>
              <a:pPr>
                <a:defRPr/>
              </a:pPr>
              <a:t>‹#›</a:t>
            </a:fld>
            <a:endParaRPr lang="en-US"/>
          </a:p>
        </p:txBody>
      </p:sp>
    </p:spTree>
    <p:extLst>
      <p:ext uri="{BB962C8B-B14F-4D97-AF65-F5344CB8AC3E}">
        <p14:creationId xmlns:p14="http://schemas.microsoft.com/office/powerpoint/2010/main" val="851467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B4F93B58-DB80-764A-8ABE-A6DE47C4D82A}" type="datetimeFigureOut">
              <a:rPr lang="en-US"/>
              <a:pPr>
                <a:defRPr/>
              </a:pPr>
              <a:t>9/4/17</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2CB48436-9200-6D4E-9E1F-1C529F0A2A82}" type="slidenum">
              <a:rPr lang="en-US"/>
              <a:pPr>
                <a:defRPr/>
              </a:pPr>
              <a:t>‹#›</a:t>
            </a:fld>
            <a:endParaRPr lang="en-US"/>
          </a:p>
        </p:txBody>
      </p:sp>
    </p:spTree>
    <p:extLst>
      <p:ext uri="{BB962C8B-B14F-4D97-AF65-F5344CB8AC3E}">
        <p14:creationId xmlns:p14="http://schemas.microsoft.com/office/powerpoint/2010/main" val="1052885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p:cNvSpPr>
            <a:spLocks/>
          </p:cNvSpPr>
          <p:nvPr/>
        </p:nvSpPr>
        <p:spPr bwMode="auto">
          <a:xfrm rot="420000" flipV="1">
            <a:off x="3165475" y="1108075"/>
            <a:ext cx="5257800" cy="4114800"/>
          </a:xfrm>
          <a:custGeom>
            <a:avLst/>
            <a:gdLst>
              <a:gd name="T0" fmla="*/ 5257800 w 5257800"/>
              <a:gd name="T1" fmla="*/ 2057400 h 4114800"/>
              <a:gd name="T2" fmla="*/ 2628900 w 5257800"/>
              <a:gd name="T3" fmla="*/ 4114800 h 4114800"/>
              <a:gd name="T4" fmla="*/ 0 w 5257800"/>
              <a:gd name="T5" fmla="*/ 2057400 h 4114800"/>
              <a:gd name="T6" fmla="*/ 2628900 w 5257800"/>
              <a:gd name="T7" fmla="*/ 0 h 4114800"/>
              <a:gd name="T8" fmla="*/ 0 60000 65536"/>
              <a:gd name="T9" fmla="*/ 5898240 60000 65536"/>
              <a:gd name="T10" fmla="*/ 11796480 60000 65536"/>
              <a:gd name="T11" fmla="*/ 17694720 60000 65536"/>
              <a:gd name="T12" fmla="*/ 0 w 5257800"/>
              <a:gd name="T13" fmla="*/ 0 h 4114800"/>
              <a:gd name="T14" fmla="*/ 5182785 w 5257800"/>
              <a:gd name="T15" fmla="*/ 4114800 h 4114800"/>
            </a:gdLst>
            <a:ahLst/>
            <a:cxnLst>
              <a:cxn ang="T8">
                <a:pos x="T0" y="T1"/>
              </a:cxn>
              <a:cxn ang="T9">
                <a:pos x="T2" y="T3"/>
              </a:cxn>
              <a:cxn ang="T10">
                <a:pos x="T4" y="T5"/>
              </a:cxn>
              <a:cxn ang="T11">
                <a:pos x="T6" y="T7"/>
              </a:cxn>
            </a:cxnLst>
            <a:rect l="T12" t="T13" r="T14" b="T15"/>
            <a:pathLst>
              <a:path w="5257800" h="4114800">
                <a:moveTo>
                  <a:pt x="0" y="0"/>
                </a:moveTo>
                <a:lnTo>
                  <a:pt x="5107774" y="0"/>
                </a:lnTo>
                <a:lnTo>
                  <a:pt x="5257800" y="150026"/>
                </a:lnTo>
                <a:lnTo>
                  <a:pt x="5257800" y="4114800"/>
                </a:lnTo>
                <a:lnTo>
                  <a:pt x="0" y="4114800"/>
                </a:lnTo>
                <a:lnTo>
                  <a:pt x="0" y="0"/>
                </a:lnTo>
                <a:close/>
              </a:path>
            </a:pathLst>
          </a:custGeom>
          <a:solidFill>
            <a:srgbClr val="FFFFFF"/>
          </a:solidFill>
          <a:ln w="3175" cap="rnd" cmpd="sng">
            <a:solidFill>
              <a:srgbClr val="C0C0C0"/>
            </a:solidFill>
            <a:prstDash val="solid"/>
            <a:round/>
            <a:headEnd/>
            <a:tailEnd/>
          </a:ln>
          <a:effectLst>
            <a:outerShdw blurRad="63500" dist="38500" dir="7500041" sx="98500" sy="100079" kx="99984" algn="tl" rotWithShape="0">
              <a:srgbClr val="000000">
                <a:alpha val="25000"/>
              </a:srgbClr>
            </a:outerShdw>
          </a:effectLst>
        </p:spPr>
        <p:txBody>
          <a:bodyPr anchor="ctr"/>
          <a:lstStyle/>
          <a:p>
            <a:pPr>
              <a:defRPr/>
            </a:pPr>
            <a:endParaRPr lang="en-US">
              <a:cs typeface="Arial" charset="0"/>
            </a:endParaRPr>
          </a:p>
        </p:txBody>
      </p:sp>
      <p:sp>
        <p:nvSpPr>
          <p:cNvPr id="6" name="Right Triangle 5"/>
          <p:cNvSpPr>
            <a:spLocks noChangeArrowheads="1"/>
          </p:cNvSpPr>
          <p:nvPr/>
        </p:nvSpPr>
        <p:spPr bwMode="auto">
          <a:xfrm rot="420000" flipV="1">
            <a:off x="8004175" y="5359400"/>
            <a:ext cx="155575" cy="155575"/>
          </a:xfrm>
          <a:prstGeom prst="rtTriangle">
            <a:avLst/>
          </a:prstGeom>
          <a:solidFill>
            <a:srgbClr val="FFFFFF"/>
          </a:solidFill>
          <a:ln w="12700">
            <a:solidFill>
              <a:srgbClr val="FFFFFF"/>
            </a:solidFill>
            <a:bevel/>
            <a:headEnd/>
            <a:tailEnd/>
          </a:ln>
          <a:effectLst>
            <a:outerShdw blurRad="63500" dist="6350" dir="12899787" algn="tl" rotWithShape="0">
              <a:srgbClr val="000000">
                <a:alpha val="46999"/>
              </a:srgbClr>
            </a:outerShdw>
          </a:effectLst>
        </p:spPr>
        <p:txBody>
          <a:bodyPr anchor="ctr"/>
          <a:lstStyle/>
          <a:p>
            <a:pPr algn="ctr" fontAlgn="auto">
              <a:spcBef>
                <a:spcPts val="0"/>
              </a:spcBef>
              <a:spcAft>
                <a:spcPts val="0"/>
              </a:spcAft>
              <a:defRPr/>
            </a:pPr>
            <a:endParaRPr lang="en-US">
              <a:solidFill>
                <a:schemeClr val="lt1"/>
              </a:solidFill>
              <a:latin typeface="+mn-lt"/>
              <a:ea typeface="+mn-ea"/>
              <a:cs typeface="+mn-cs"/>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AE825AC0-C327-104F-B66F-258C5AD98ABB}" type="datetimeFigureOut">
              <a:rPr lang="en-US"/>
              <a:pPr>
                <a:defRPr/>
              </a:pPr>
              <a:t>9/4/17</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CC40D8F7-EAC6-6C49-9295-FCC4DB6367B3}" type="slidenum">
              <a:rPr lang="en-US"/>
              <a:pPr>
                <a:defRPr/>
              </a:pPr>
              <a:t>‹#›</a:t>
            </a:fld>
            <a:endParaRPr lang="en-US"/>
          </a:p>
        </p:txBody>
      </p:sp>
    </p:spTree>
    <p:extLst>
      <p:ext uri="{BB962C8B-B14F-4D97-AF65-F5344CB8AC3E}">
        <p14:creationId xmlns:p14="http://schemas.microsoft.com/office/powerpoint/2010/main" val="38411514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a:defRPr sz="1200">
                <a:solidFill>
                  <a:srgbClr val="045C75"/>
                </a:solidFill>
                <a:latin typeface="Constantia" charset="0"/>
                <a:cs typeface="Arial" charset="0"/>
              </a:defRPr>
            </a:lvl1pPr>
          </a:lstStyle>
          <a:p>
            <a:pPr>
              <a:defRPr/>
            </a:pPr>
            <a:fld id="{B71C3DF6-E60E-184A-B6E4-E12A2DBB204D}" type="datetimeFigureOut">
              <a:rPr lang="en-US"/>
              <a:pPr>
                <a:defRPr/>
              </a:pPr>
              <a:t>9/4/17</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Constantia" charset="0"/>
                <a:cs typeface="Arial" charset="0"/>
              </a:defRPr>
            </a:lvl1pPr>
          </a:lstStyle>
          <a:p>
            <a:pPr>
              <a:defRPr/>
            </a:pPr>
            <a:fld id="{8E1C1484-EC47-F44E-A8DB-1A76BE36A5B6}"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grpSp>
    </p:spTree>
  </p:cSld>
  <p:clrMap bg1="lt1" tx1="dk1" bg2="lt2" tx2="dk2" accent1="accent1" accent2="accent2" accent3="accent3" accent4="accent4" accent5="accent5" accent6="accent6" hlink="hlink" folHlink="folHlink"/>
  <p:sldLayoutIdLst>
    <p:sldLayoutId id="2147483753" r:id="rId1"/>
    <p:sldLayoutId id="2147483745" r:id="rId2"/>
    <p:sldLayoutId id="2147483754" r:id="rId3"/>
    <p:sldLayoutId id="2147483746" r:id="rId4"/>
    <p:sldLayoutId id="2147483747" r:id="rId5"/>
    <p:sldLayoutId id="2147483748" r:id="rId6"/>
    <p:sldLayoutId id="2147483749" r:id="rId7"/>
    <p:sldLayoutId id="2147483750" r:id="rId8"/>
    <p:sldLayoutId id="2147483755" r:id="rId9"/>
    <p:sldLayoutId id="2147483751" r:id="rId10"/>
    <p:sldLayoutId id="2147483752" r:id="rId11"/>
  </p:sldLayoutIdLst>
  <p:txStyles>
    <p:titleStyle>
      <a:lvl1pPr algn="l" rtl="0" eaLnBrk="0" fontAlgn="base" hangingPunct="0">
        <a:spcBef>
          <a:spcPct val="0"/>
        </a:spcBef>
        <a:spcAft>
          <a:spcPct val="0"/>
        </a:spcAft>
        <a:defRPr sz="50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5000">
          <a:solidFill>
            <a:schemeClr val="tx2"/>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5000">
          <a:solidFill>
            <a:schemeClr val="tx2"/>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5000">
          <a:solidFill>
            <a:schemeClr val="tx2"/>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5000">
          <a:solidFill>
            <a:schemeClr val="tx2"/>
          </a:solidFill>
          <a:latin typeface="Calibri" pitchFamily="34" charset="0"/>
          <a:ea typeface="ＭＳ Ｐゴシック" charset="0"/>
          <a:cs typeface="ＭＳ Ｐゴシック"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charset="0"/>
        <a:buChar char=""/>
        <a:defRPr sz="2600" kern="1200">
          <a:solidFill>
            <a:schemeClr val="tx1"/>
          </a:solidFill>
          <a:latin typeface="+mn-lt"/>
          <a:ea typeface="ＭＳ Ｐゴシック" charset="0"/>
          <a:cs typeface="ＭＳ Ｐゴシック" charset="0"/>
        </a:defRPr>
      </a:lvl1pPr>
      <a:lvl2pPr marL="639763" indent="-246063" algn="l" rtl="0" eaLnBrk="0" fontAlgn="base" hangingPunct="0">
        <a:spcBef>
          <a:spcPct val="20000"/>
        </a:spcBef>
        <a:spcAft>
          <a:spcPct val="0"/>
        </a:spcAft>
        <a:buClr>
          <a:schemeClr val="accent1"/>
        </a:buClr>
        <a:buSzPct val="85000"/>
        <a:buFont typeface="Wingdings 2" charset="0"/>
        <a:buChar char=""/>
        <a:defRPr sz="2400" kern="1200">
          <a:solidFill>
            <a:schemeClr val="tx1"/>
          </a:solidFill>
          <a:latin typeface="+mn-lt"/>
          <a:ea typeface="ＭＳ Ｐゴシック" charset="0"/>
          <a:cs typeface="+mn-cs"/>
        </a:defRPr>
      </a:lvl2pPr>
      <a:lvl3pPr marL="914400" indent="-246063" algn="l" rtl="0" eaLnBrk="0" fontAlgn="base" hangingPunct="0">
        <a:spcBef>
          <a:spcPct val="20000"/>
        </a:spcBef>
        <a:spcAft>
          <a:spcPct val="0"/>
        </a:spcAft>
        <a:buClr>
          <a:schemeClr val="accent2"/>
        </a:buClr>
        <a:buSzPct val="70000"/>
        <a:buFont typeface="Wingdings 2" charset="0"/>
        <a:buChar char=""/>
        <a:defRPr sz="2100" kern="1200">
          <a:solidFill>
            <a:schemeClr val="tx1"/>
          </a:solidFill>
          <a:latin typeface="+mn-lt"/>
          <a:ea typeface="ＭＳ Ｐゴシック" charset="0"/>
          <a:cs typeface="+mn-cs"/>
        </a:defRPr>
      </a:lvl3pPr>
      <a:lvl4pPr marL="1187450" indent="-209550" algn="l" rtl="0" eaLnBrk="0" fontAlgn="base" hangingPunct="0">
        <a:spcBef>
          <a:spcPct val="20000"/>
        </a:spcBef>
        <a:spcAft>
          <a:spcPct val="0"/>
        </a:spcAft>
        <a:buClr>
          <a:srgbClr val="0BD0D9"/>
        </a:buClr>
        <a:buSzPct val="65000"/>
        <a:buFont typeface="Wingdings 2" charset="0"/>
        <a:buChar char=""/>
        <a:defRPr sz="2000" kern="1200">
          <a:solidFill>
            <a:schemeClr val="tx1"/>
          </a:solidFill>
          <a:latin typeface="+mn-lt"/>
          <a:ea typeface="ＭＳ Ｐゴシック" charset="0"/>
          <a:cs typeface="+mn-cs"/>
        </a:defRPr>
      </a:lvl4pPr>
      <a:lvl5pPr marL="1462088" indent="-209550" algn="l" rtl="0" eaLnBrk="0" fontAlgn="base" hangingPunct="0">
        <a:spcBef>
          <a:spcPct val="20000"/>
        </a:spcBef>
        <a:spcAft>
          <a:spcPct val="0"/>
        </a:spcAft>
        <a:buClr>
          <a:srgbClr val="10CF9B"/>
        </a:buClr>
        <a:buSzPct val="65000"/>
        <a:buFont typeface="Wingdings 2" charset="0"/>
        <a:buChar char=""/>
        <a:defRPr sz="2000" kern="1200">
          <a:solidFill>
            <a:schemeClr val="tx1"/>
          </a:solidFill>
          <a:latin typeface="+mn-lt"/>
          <a:ea typeface="ＭＳ Ｐゴシック" charset="0"/>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5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5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5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5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5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5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6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6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6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6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6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6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6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6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6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6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7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7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7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7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7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7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7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7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7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7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8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8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8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83.jpeg"/></Relationships>
</file>

<file path=ppt/slides/_rels/slide81.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2.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jpeg"/><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92.jpe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3.xml"/><Relationship Id="rId5" Type="http://schemas.openxmlformats.org/officeDocument/2006/relationships/image" Target="../media/image93.png"/><Relationship Id="rId1" Type="http://schemas.microsoft.com/office/2007/relationships/media" Target="../media/media1.mov"/><Relationship Id="rId2" Type="http://schemas.openxmlformats.org/officeDocument/2006/relationships/video" Target="../media/media1.mov"/></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94.jpeg"/></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9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9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10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ln>
            <a:miter lim="800000"/>
            <a:headEnd/>
            <a:tailEnd/>
          </a:ln>
          <a:extLst/>
        </p:spPr>
        <p:txBody>
          <a:bodyPr/>
          <a:lstStyle/>
          <a:p>
            <a:pPr eaLnBrk="1" fontAlgn="auto" hangingPunct="1">
              <a:spcAft>
                <a:spcPts val="0"/>
              </a:spcAft>
              <a:defRPr/>
            </a:pPr>
            <a:r>
              <a:rPr lang="en-US" dirty="0" smtClean="0"/>
              <a:t>Show and Tell</a:t>
            </a:r>
            <a:endParaRPr lang="en-US" dirty="0"/>
          </a:p>
        </p:txBody>
      </p:sp>
      <p:sp>
        <p:nvSpPr>
          <p:cNvPr id="14338" name="Subtitle 2"/>
          <p:cNvSpPr>
            <a:spLocks noGrp="1"/>
          </p:cNvSpPr>
          <p:nvPr>
            <p:ph type="subTitle" idx="1"/>
          </p:nvPr>
        </p:nvSpPr>
        <p:spPr>
          <a:xfrm>
            <a:off x="533400" y="3228975"/>
            <a:ext cx="7854950" cy="1752600"/>
          </a:xfrm>
        </p:spPr>
        <p:txBody>
          <a:bodyPr/>
          <a:lstStyle/>
          <a:p>
            <a:pPr marR="0" eaLnBrk="1" hangingPunct="1"/>
            <a:r>
              <a:rPr lang="en-US">
                <a:latin typeface="Constantia" charset="0"/>
              </a:rPr>
              <a:t>Walt Disney and the Development of Diverse Cultures, Governments, and Economies</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3" descr="w-wvbt2reshoot.jpg"/>
          <p:cNvPicPr>
            <a:picLocks noGrp="1" noChangeAspect="1"/>
          </p:cNvPicPr>
          <p:nvPr>
            <p:ph idx="1"/>
          </p:nvPr>
        </p:nvPicPr>
        <p:blipFill>
          <a:blip r:embed="rId3">
            <a:extLst>
              <a:ext uri="{28A0092B-C50C-407E-A947-70E740481C1C}">
                <a14:useLocalDpi xmlns:a14="http://schemas.microsoft.com/office/drawing/2010/main" val="0"/>
              </a:ext>
            </a:extLst>
          </a:blip>
          <a:srcRect l="16180" r="16180"/>
          <a:stretch>
            <a:fillRect/>
          </a:stretch>
        </p:blipFill>
        <p:spPr>
          <a:xfrm>
            <a:off x="457200" y="838200"/>
            <a:ext cx="8229600" cy="5486400"/>
          </a:xfr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a:latin typeface="Calibri" charset="0"/>
              </a:rPr>
              <a:t>Stonehenge: 2,200-2,400 BC</a:t>
            </a:r>
          </a:p>
        </p:txBody>
      </p:sp>
      <p:pic>
        <p:nvPicPr>
          <p:cNvPr id="3" name="Content Placeholder 2"/>
          <p:cNvPicPr>
            <a:picLocks noGrp="1" noChangeAspect="1"/>
          </p:cNvPicPr>
          <p:nvPr>
            <p:ph idx="1"/>
          </p:nvPr>
        </p:nvPicPr>
        <p:blipFill>
          <a:blip r:embed="rId3"/>
          <a:srcRect t="11181" b="11181"/>
          <a:stretch>
            <a:fillRect/>
          </a:stretch>
        </p:blipFill>
        <p:spPr>
          <a:xfrm>
            <a:off x="28606" y="1981200"/>
            <a:ext cx="9143340" cy="4876800"/>
          </a:xfr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sz="3600">
                <a:latin typeface="Calibri" charset="0"/>
              </a:rPr>
              <a:t>Easter Island: Not So Ancient Around 1200-1500</a:t>
            </a:r>
          </a:p>
        </p:txBody>
      </p:sp>
      <p:pic>
        <p:nvPicPr>
          <p:cNvPr id="31746" name="Content Placeholder 7" descr="Moai-on-Easter-Island-via-Shutterstock-615x345.jpg"/>
          <p:cNvPicPr>
            <a:picLocks noGrp="1" noChangeAspect="1"/>
          </p:cNvPicPr>
          <p:nvPr>
            <p:ph idx="1"/>
          </p:nvPr>
        </p:nvPicPr>
        <p:blipFill>
          <a:blip r:embed="rId3">
            <a:extLst>
              <a:ext uri="{28A0092B-C50C-407E-A947-70E740481C1C}">
                <a14:useLocalDpi xmlns:a14="http://schemas.microsoft.com/office/drawing/2010/main" val="0"/>
              </a:ext>
            </a:extLst>
          </a:blip>
          <a:srcRect t="2460" b="2460"/>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4800600" cy="4876800"/>
          </a:xfrm>
          <a:prstGeom prst="rect">
            <a:avLst/>
          </a:prstGeom>
        </p:spPr>
      </p:pic>
      <p:pic>
        <p:nvPicPr>
          <p:cNvPr id="8" name="Picture 7"/>
          <p:cNvPicPr>
            <a:picLocks noChangeAspect="1"/>
          </p:cNvPicPr>
          <p:nvPr/>
        </p:nvPicPr>
        <p:blipFill>
          <a:blip r:embed="rId4"/>
          <a:stretch>
            <a:fillRect/>
          </a:stretch>
        </p:blipFill>
        <p:spPr>
          <a:xfrm>
            <a:off x="4800600" y="8443"/>
            <a:ext cx="4343400" cy="6858000"/>
          </a:xfrm>
          <a:prstGeom prst="rect">
            <a:avLst/>
          </a:prstGeom>
        </p:spPr>
      </p:pic>
      <p:sp>
        <p:nvSpPr>
          <p:cNvPr id="9" name="TextBox 8"/>
          <p:cNvSpPr txBox="1"/>
          <p:nvPr/>
        </p:nvSpPr>
        <p:spPr>
          <a:xfrm>
            <a:off x="0" y="5410200"/>
            <a:ext cx="4800600" cy="1200329"/>
          </a:xfrm>
          <a:prstGeom prst="rect">
            <a:avLst/>
          </a:prstGeom>
          <a:noFill/>
        </p:spPr>
        <p:txBody>
          <a:bodyPr wrap="square" rtlCol="0">
            <a:spAutoFit/>
          </a:bodyPr>
          <a:lstStyle/>
          <a:p>
            <a:r>
              <a:rPr lang="en-US" dirty="0" err="1" smtClean="0"/>
              <a:t>Otzi</a:t>
            </a:r>
            <a:r>
              <a:rPr lang="en-US" dirty="0" smtClean="0"/>
              <a:t>: The Iceman. 5300 year old remains recovered from glacial ice in the Austrian/Italian Alps in 1991. On display at Bolzano, Italy.</a:t>
            </a:r>
            <a:endParaRPr lang="en-US" dirty="0"/>
          </a:p>
        </p:txBody>
      </p:sp>
    </p:spTree>
    <p:extLst>
      <p:ext uri="{BB962C8B-B14F-4D97-AF65-F5344CB8AC3E}">
        <p14:creationId xmlns:p14="http://schemas.microsoft.com/office/powerpoint/2010/main" val="1138211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704850"/>
            <a:ext cx="8229600" cy="590550"/>
          </a:xfrm>
        </p:spPr>
        <p:txBody>
          <a:bodyPr/>
          <a:lstStyle/>
          <a:p>
            <a:r>
              <a:rPr lang="en-US" sz="3600">
                <a:latin typeface="Calibri" charset="0"/>
              </a:rPr>
              <a:t>The Step Pyramid at Saqqara: 2667-2648 BC</a:t>
            </a:r>
          </a:p>
        </p:txBody>
      </p:sp>
      <p:pic>
        <p:nvPicPr>
          <p:cNvPr id="32770" name="Content Placeholder 5" descr="Saqqara_pyramid_ver_2.jpg"/>
          <p:cNvPicPr>
            <a:picLocks noGrp="1" noChangeAspect="1"/>
          </p:cNvPicPr>
          <p:nvPr>
            <p:ph idx="1"/>
          </p:nvPr>
        </p:nvPicPr>
        <p:blipFill>
          <a:blip r:embed="rId3">
            <a:extLst>
              <a:ext uri="{28A0092B-C50C-407E-A947-70E740481C1C}">
                <a14:useLocalDpi xmlns:a14="http://schemas.microsoft.com/office/drawing/2010/main" val="0"/>
              </a:ext>
            </a:extLst>
          </a:blip>
          <a:srcRect t="9998" b="9998"/>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457200" y="704850"/>
            <a:ext cx="8229600" cy="742950"/>
          </a:xfrm>
        </p:spPr>
        <p:txBody>
          <a:bodyPr/>
          <a:lstStyle/>
          <a:p>
            <a:r>
              <a:rPr lang="en-US" sz="3600" dirty="0">
                <a:latin typeface="Calibri" charset="0"/>
              </a:rPr>
              <a:t>The Great Pyramid of Giza: 2,560-2,540 BC </a:t>
            </a:r>
          </a:p>
        </p:txBody>
      </p:sp>
      <p:pic>
        <p:nvPicPr>
          <p:cNvPr id="33794" name="Picture 2" descr="Egypt 039.jpg"/>
          <p:cNvPicPr>
            <a:picLocks noGrp="1" noChangeAspect="1"/>
          </p:cNvPicPr>
          <p:nvPr>
            <p:ph idx="1"/>
          </p:nvPr>
        </p:nvPicPr>
        <p:blipFill>
          <a:blip r:embed="rId3">
            <a:extLst>
              <a:ext uri="{28A0092B-C50C-407E-A947-70E740481C1C}">
                <a14:useLocalDpi xmlns:a14="http://schemas.microsoft.com/office/drawing/2010/main" val="0"/>
              </a:ext>
            </a:extLst>
          </a:blip>
          <a:srcRect l="-13281" r="-13281"/>
          <a:stretch>
            <a:fillRect/>
          </a:stretch>
        </p:blipFill>
        <p:spPr>
          <a:xfrm>
            <a:off x="76200" y="1447800"/>
            <a:ext cx="9129713" cy="5410200"/>
          </a:xfrm>
          <a:noFill/>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Egypt 07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Egypt 06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Egypt 2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5181600"/>
          </a:xfrm>
          <a:prstGeom prst="rect">
            <a:avLst/>
          </a:prstGeom>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a:latin typeface="Calibri" charset="0"/>
              </a:rPr>
              <a:t>Prehistoric Human Remains</a:t>
            </a:r>
          </a:p>
        </p:txBody>
      </p:sp>
      <p:pic>
        <p:nvPicPr>
          <p:cNvPr id="15362" name="Content Placeholder 7" descr="computer_reconstruction_with_landscape.jpg"/>
          <p:cNvPicPr>
            <a:picLocks noGrp="1" noChangeAspect="1"/>
          </p:cNvPicPr>
          <p:nvPr>
            <p:ph idx="1"/>
          </p:nvPr>
        </p:nvPicPr>
        <p:blipFill>
          <a:blip r:embed="rId3">
            <a:extLst>
              <a:ext uri="{28A0092B-C50C-407E-A947-70E740481C1C}">
                <a14:useLocalDpi xmlns:a14="http://schemas.microsoft.com/office/drawing/2010/main" val="0"/>
              </a:ext>
            </a:extLst>
          </a:blip>
          <a:srcRect t="10017" b="1001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descr="Egypt 23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Egypt 2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Egypt 3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Egypt 4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Egypt 4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Egypt 44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descr="Egypt 3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descr="Egypt 3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descr="Egypt 32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Egypt 37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2862"/>
            <a:ext cx="9144000" cy="6281738"/>
          </a:xfrm>
          <a:prstGeom prst="rect">
            <a:avLst/>
          </a:prstGeom>
        </p:spPr>
      </p:pic>
      <p:sp>
        <p:nvSpPr>
          <p:cNvPr id="2" name="TextBox 1"/>
          <p:cNvSpPr txBox="1"/>
          <p:nvPr/>
        </p:nvSpPr>
        <p:spPr>
          <a:xfrm>
            <a:off x="152400" y="6477000"/>
            <a:ext cx="8991600" cy="381000"/>
          </a:xfrm>
          <a:prstGeom prst="rect">
            <a:avLst/>
          </a:prstGeom>
          <a:noFill/>
        </p:spPr>
        <p:txBody>
          <a:bodyPr wrap="square" rtlCol="0">
            <a:spAutoFit/>
          </a:bodyPr>
          <a:lstStyle/>
          <a:p>
            <a:r>
              <a:rPr lang="en-US" dirty="0" smtClean="0"/>
              <a:t>Oldest skeletal remains of humanoid creature dating to 4.2 million years.</a:t>
            </a:r>
            <a:endParaRPr lang="en-US" dirty="0"/>
          </a:p>
        </p:txBody>
      </p:sp>
    </p:spTree>
    <p:extLst>
      <p:ext uri="{BB962C8B-B14F-4D97-AF65-F5344CB8AC3E}">
        <p14:creationId xmlns:p14="http://schemas.microsoft.com/office/powerpoint/2010/main" val="2365149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Egypt 0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Egypt 17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descr="Egypt 5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Chinazep 04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Chinazep 0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Chinazep 09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descr="Chinazep 15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descr="Chinazep 05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Chinazep 03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descr="Chinazep 1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674" y="0"/>
            <a:ext cx="9195348" cy="5778500"/>
          </a:xfrm>
          <a:prstGeom prst="rect">
            <a:avLst/>
          </a:prstGeom>
        </p:spPr>
      </p:pic>
      <p:sp>
        <p:nvSpPr>
          <p:cNvPr id="4" name="TextBox 3"/>
          <p:cNvSpPr txBox="1"/>
          <p:nvPr/>
        </p:nvSpPr>
        <p:spPr>
          <a:xfrm>
            <a:off x="228600" y="6019800"/>
            <a:ext cx="8763000" cy="646331"/>
          </a:xfrm>
          <a:prstGeom prst="rect">
            <a:avLst/>
          </a:prstGeom>
          <a:noFill/>
        </p:spPr>
        <p:txBody>
          <a:bodyPr wrap="square" rtlCol="0">
            <a:spAutoFit/>
          </a:bodyPr>
          <a:lstStyle/>
          <a:p>
            <a:r>
              <a:rPr lang="en-US" dirty="0" smtClean="0"/>
              <a:t>The World’s Oldest Stone Tools: 3.3 million </a:t>
            </a:r>
            <a:r>
              <a:rPr lang="en-US" dirty="0"/>
              <a:t>years. The tools </a:t>
            </a:r>
            <a:r>
              <a:rPr lang="en-US" dirty="0" smtClean="0"/>
              <a:t>include </a:t>
            </a:r>
            <a:r>
              <a:rPr lang="en-US" dirty="0"/>
              <a:t>sharp-edged flakes, hammers and anvils</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descr="Chinazep 1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3" descr="P101013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descr="P101010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descr="Delphi 09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descr="Delphi 05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Mycenae 04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descr="Mycenae 05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descr="Athens 17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6" name="Picture 2" descr="Athens 19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descr="Athens 30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descr="AthensIslands 14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Rome 0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descr="Rome 4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Content Placeholder 3" descr="images-8.jpeg"/>
          <p:cNvPicPr>
            <a:picLocks noGrp="1" noChangeAspect="1"/>
          </p:cNvPicPr>
          <p:nvPr>
            <p:ph idx="1"/>
          </p:nvPr>
        </p:nvPicPr>
        <p:blipFill>
          <a:blip r:embed="rId3">
            <a:extLst>
              <a:ext uri="{28A0092B-C50C-407E-A947-70E740481C1C}">
                <a14:useLocalDpi xmlns:a14="http://schemas.microsoft.com/office/drawing/2010/main" val="0"/>
              </a:ext>
            </a:extLst>
          </a:blip>
          <a:srcRect l="-5408" r="-5408"/>
          <a:stretch>
            <a:fillRect/>
          </a:stretch>
        </p:blipFill>
        <p:spPr>
          <a:xfrm>
            <a:off x="-457200" y="7761"/>
            <a:ext cx="10134600" cy="6850239"/>
          </a:xfr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Rome 14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 descr="Rome 16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descr="Pisa 0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descr="Pompei 07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Pompei 06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descr="Pompei 15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descr="Florence 04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descr="Florence 15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descr="Florence 07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 descr="Florence 08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a:latin typeface="Calibri" charset="0"/>
              </a:rPr>
              <a:t>Prehistoric Instruments of War</a:t>
            </a:r>
          </a:p>
        </p:txBody>
      </p:sp>
      <p:pic>
        <p:nvPicPr>
          <p:cNvPr id="20482" name="Content Placeholder 5" descr="w-rfto2.jpg"/>
          <p:cNvPicPr>
            <a:picLocks noGrp="1" noChangeAspect="1"/>
          </p:cNvPicPr>
          <p:nvPr>
            <p:ph idx="1"/>
          </p:nvPr>
        </p:nvPicPr>
        <p:blipFill>
          <a:blip r:embed="rId3">
            <a:extLst>
              <a:ext uri="{28A0092B-C50C-407E-A947-70E740481C1C}">
                <a14:useLocalDpi xmlns:a14="http://schemas.microsoft.com/office/drawing/2010/main" val="0"/>
              </a:ext>
            </a:extLst>
          </a:blip>
          <a:srcRect l="15028" r="15028"/>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Florence 08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descr="Florence 27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Florence 34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 descr="17473Catacombs001-m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00"/>
            <a:ext cx="9144000"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3" descr="Machu Picchu 03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descr="Machu Picchu 05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4" descr="Cuzco 1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descr="Cuzco 1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descr="Cuzco 06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descr="Cuzco 08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Content Placeholder 3" descr="w-rfto3.jpg"/>
          <p:cNvPicPr>
            <a:picLocks noGrp="1" noChangeAspect="1"/>
          </p:cNvPicPr>
          <p:nvPr>
            <p:ph idx="1"/>
          </p:nvPr>
        </p:nvPicPr>
        <p:blipFill>
          <a:blip r:embed="rId3">
            <a:extLst>
              <a:ext uri="{28A0092B-C50C-407E-A947-70E740481C1C}">
                <a14:useLocalDpi xmlns:a14="http://schemas.microsoft.com/office/drawing/2010/main" val="0"/>
              </a:ext>
            </a:extLst>
          </a:blip>
          <a:srcRect t="-79997" b="-79997"/>
          <a:stretch>
            <a:fillRect/>
          </a:stretch>
        </p:blipFill>
        <p:spPr>
          <a:xfrm>
            <a:off x="457200" y="914400"/>
            <a:ext cx="8229600" cy="5410200"/>
          </a:xfrm>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descr="Cuzco 2 0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Cuzco 2 04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descr="Cancun_339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 descr="Cancun_342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descr="IMG_885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702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descr="IMG_327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IMG_22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1" descr="IMG_967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1" descr="IMG_969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48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1920262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sz="3600">
                <a:latin typeface="Calibri" charset="0"/>
              </a:rPr>
              <a:t>American Clovis Period Older than 9,000-14,000 BC</a:t>
            </a:r>
          </a:p>
        </p:txBody>
      </p:sp>
      <p:pic>
        <p:nvPicPr>
          <p:cNvPr id="24578" name="Content Placeholder 3" descr="w-rfpa11b.jpg"/>
          <p:cNvPicPr>
            <a:picLocks noGrp="1" noChangeAspect="1"/>
          </p:cNvPicPr>
          <p:nvPr>
            <p:ph idx="1"/>
          </p:nvPr>
        </p:nvPicPr>
        <p:blipFill>
          <a:blip r:embed="rId3">
            <a:extLst>
              <a:ext uri="{28A0092B-C50C-407E-A947-70E740481C1C}">
                <a14:useLocalDpi xmlns:a14="http://schemas.microsoft.com/office/drawing/2010/main" val="0"/>
              </a:ext>
            </a:extLst>
          </a:blip>
          <a:srcRect l="12363" r="12363"/>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52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80460204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54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2000" cy="3048000"/>
          </a:xfrm>
          <a:prstGeom prst="rect">
            <a:avLst/>
          </a:prstGeom>
        </p:spPr>
      </p:pic>
      <p:pic>
        <p:nvPicPr>
          <p:cNvPr id="3" name="Picture 2" descr="IMG_753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7700" y="-9257"/>
            <a:ext cx="4686300" cy="3057257"/>
          </a:xfrm>
          <a:prstGeom prst="rect">
            <a:avLst/>
          </a:prstGeom>
        </p:spPr>
      </p:pic>
      <p:pic>
        <p:nvPicPr>
          <p:cNvPr id="4" name="Picture 3" descr="IMG_755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048000"/>
            <a:ext cx="4623816" cy="3810000"/>
          </a:xfrm>
          <a:prstGeom prst="rect">
            <a:avLst/>
          </a:prstGeom>
        </p:spPr>
      </p:pic>
      <p:pic>
        <p:nvPicPr>
          <p:cNvPr id="5" name="Picture 4" descr="IMG_7579.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7270" y="3048000"/>
            <a:ext cx="4526280" cy="3810000"/>
          </a:xfrm>
          <a:prstGeom prst="rect">
            <a:avLst/>
          </a:prstGeom>
        </p:spPr>
      </p:pic>
    </p:spTree>
    <p:extLst>
      <p:ext uri="{BB962C8B-B14F-4D97-AF65-F5344CB8AC3E}">
        <p14:creationId xmlns:p14="http://schemas.microsoft.com/office/powerpoint/2010/main" val="194515523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3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229100" cy="2819400"/>
          </a:xfrm>
          <a:prstGeom prst="rect">
            <a:avLst/>
          </a:prstGeom>
        </p:spPr>
      </p:pic>
      <p:pic>
        <p:nvPicPr>
          <p:cNvPr id="3" name="Picture 2" descr="IMG_778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4898" y="-13268"/>
            <a:ext cx="5049102" cy="2832668"/>
          </a:xfrm>
          <a:prstGeom prst="rect">
            <a:avLst/>
          </a:prstGeom>
        </p:spPr>
      </p:pic>
      <p:pic>
        <p:nvPicPr>
          <p:cNvPr id="4" name="Picture 3" descr="IMG_692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2819400"/>
            <a:ext cx="5029200" cy="4038600"/>
          </a:xfrm>
          <a:prstGeom prst="rect">
            <a:avLst/>
          </a:prstGeom>
        </p:spPr>
      </p:pic>
      <p:pic>
        <p:nvPicPr>
          <p:cNvPr id="5" name="Picture 4" descr="IMG_811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819400"/>
            <a:ext cx="4191000" cy="4038600"/>
          </a:xfrm>
          <a:prstGeom prst="rect">
            <a:avLst/>
          </a:prstGeom>
        </p:spPr>
      </p:pic>
    </p:spTree>
    <p:extLst>
      <p:ext uri="{BB962C8B-B14F-4D97-AF65-F5344CB8AC3E}">
        <p14:creationId xmlns:p14="http://schemas.microsoft.com/office/powerpoint/2010/main" val="306112110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59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95363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1812.MOV.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3175" y="-76200"/>
            <a:ext cx="3857625" cy="6858000"/>
          </a:xfrm>
          <a:prstGeom prst="rect">
            <a:avLst/>
          </a:prstGeom>
        </p:spPr>
      </p:pic>
    </p:spTree>
    <p:extLst>
      <p:ext uri="{BB962C8B-B14F-4D97-AF65-F5344CB8AC3E}">
        <p14:creationId xmlns:p14="http://schemas.microsoft.com/office/powerpoint/2010/main" val="407613800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14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7777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6" y="3635474"/>
            <a:ext cx="4113194" cy="2727226"/>
          </a:xfrm>
          <a:prstGeom prst="rect">
            <a:avLst/>
          </a:prstGeom>
        </p:spPr>
      </p:pic>
      <p:pic>
        <p:nvPicPr>
          <p:cNvPr id="3" name="Picture 2"/>
          <p:cNvPicPr>
            <a:picLocks noChangeAspect="1"/>
          </p:cNvPicPr>
          <p:nvPr/>
        </p:nvPicPr>
        <p:blipFill>
          <a:blip r:embed="rId4"/>
          <a:stretch>
            <a:fillRect/>
          </a:stretch>
        </p:blipFill>
        <p:spPr>
          <a:xfrm>
            <a:off x="4114800" y="3657600"/>
            <a:ext cx="5029200" cy="2704599"/>
          </a:xfrm>
          <a:prstGeom prst="rect">
            <a:avLst/>
          </a:prstGeom>
        </p:spPr>
      </p:pic>
      <p:pic>
        <p:nvPicPr>
          <p:cNvPr id="4" name="Picture 3"/>
          <p:cNvPicPr>
            <a:picLocks noChangeAspect="1"/>
          </p:cNvPicPr>
          <p:nvPr/>
        </p:nvPicPr>
        <p:blipFill>
          <a:blip r:embed="rId5"/>
          <a:stretch>
            <a:fillRect/>
          </a:stretch>
        </p:blipFill>
        <p:spPr>
          <a:xfrm>
            <a:off x="0" y="0"/>
            <a:ext cx="9144000" cy="3654287"/>
          </a:xfrm>
          <a:prstGeom prst="rect">
            <a:avLst/>
          </a:prstGeom>
        </p:spPr>
      </p:pic>
      <p:sp>
        <p:nvSpPr>
          <p:cNvPr id="5" name="TextBox 4"/>
          <p:cNvSpPr txBox="1"/>
          <p:nvPr/>
        </p:nvSpPr>
        <p:spPr>
          <a:xfrm>
            <a:off x="0" y="6477000"/>
            <a:ext cx="9144000" cy="369332"/>
          </a:xfrm>
          <a:prstGeom prst="rect">
            <a:avLst/>
          </a:prstGeom>
          <a:noFill/>
        </p:spPr>
        <p:txBody>
          <a:bodyPr wrap="square" rtlCol="0">
            <a:spAutoFit/>
          </a:bodyPr>
          <a:lstStyle/>
          <a:p>
            <a:r>
              <a:rPr lang="en-US" dirty="0" smtClean="0"/>
              <a:t>                                     The Great Mosque at Cordoba</a:t>
            </a:r>
            <a:endParaRPr lang="en-US" dirty="0"/>
          </a:p>
        </p:txBody>
      </p:sp>
    </p:spTree>
    <p:extLst>
      <p:ext uri="{BB962C8B-B14F-4D97-AF65-F5344CB8AC3E}">
        <p14:creationId xmlns:p14="http://schemas.microsoft.com/office/powerpoint/2010/main" val="158615349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786798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588332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73741"/>
            <a:ext cx="8610600" cy="6770431"/>
          </a:xfrm>
          <a:prstGeom prst="rect">
            <a:avLst/>
          </a:prstGeom>
        </p:spPr>
      </p:pic>
    </p:spTree>
    <p:extLst>
      <p:ext uri="{BB962C8B-B14F-4D97-AF65-F5344CB8AC3E}">
        <p14:creationId xmlns:p14="http://schemas.microsoft.com/office/powerpoint/2010/main" val="849946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Content Placeholder 3" descr="w-rfpa11b.jpg"/>
          <p:cNvPicPr>
            <a:picLocks noGrp="1" noChangeAspect="1"/>
          </p:cNvPicPr>
          <p:nvPr>
            <p:ph idx="1"/>
          </p:nvPr>
        </p:nvPicPr>
        <p:blipFill>
          <a:blip r:embed="rId3">
            <a:extLst>
              <a:ext uri="{28A0092B-C50C-407E-A947-70E740481C1C}">
                <a14:useLocalDpi xmlns:a14="http://schemas.microsoft.com/office/drawing/2010/main" val="0"/>
              </a:ext>
            </a:extLst>
          </a:blip>
          <a:srcRect l="19028" r="19028"/>
          <a:stretch>
            <a:fillRect/>
          </a:stretch>
        </p:blipFill>
        <p:spPr>
          <a:xfrm>
            <a:off x="457200" y="990600"/>
            <a:ext cx="8229600" cy="5334000"/>
          </a:xfrm>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
          <p:cNvSpPr>
            <a:spLocks noChangeArrowheads="1"/>
          </p:cNvSpPr>
          <p:nvPr/>
        </p:nvSpPr>
        <p:spPr bwMode="auto">
          <a:xfrm>
            <a:off x="0" y="2828925"/>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Font typeface="Arial" charset="0"/>
              <a:buChar char="•"/>
            </a:pPr>
            <a:r>
              <a:rPr lang="en-US" sz="2400" b="1">
                <a:latin typeface="Arial Black" charset="0"/>
              </a:rPr>
              <a:t>In America 100 miles is no distance; in Europe, and elsewhere in the world, 100 years is no time.</a:t>
            </a:r>
            <a:endParaRPr lang="en-US" sz="2400">
              <a:latin typeface="Arial Black" charset="0"/>
            </a:endParaRPr>
          </a:p>
          <a:p>
            <a:pPr eaLnBrk="0" hangingPunct="0"/>
            <a:endParaRPr lang="en-US" sz="2400" b="1">
              <a:latin typeface="Arial Black"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601</TotalTime>
  <Words>4327</Words>
  <Application>Microsoft Macintosh PowerPoint</Application>
  <PresentationFormat>On-screen Show (4:3)</PresentationFormat>
  <Paragraphs>189</Paragraphs>
  <Slides>90</Slides>
  <Notes>88</Notes>
  <HiddenSlides>0</HiddenSlides>
  <MMClips>1</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Flow</vt:lpstr>
      <vt:lpstr>Show and Tell</vt:lpstr>
      <vt:lpstr>Prehistoric Human Remains</vt:lpstr>
      <vt:lpstr>PowerPoint Presentation</vt:lpstr>
      <vt:lpstr>PowerPoint Presentation</vt:lpstr>
      <vt:lpstr>PowerPoint Presentation</vt:lpstr>
      <vt:lpstr>Prehistoric Instruments of War</vt:lpstr>
      <vt:lpstr>PowerPoint Presentation</vt:lpstr>
      <vt:lpstr>American Clovis Period Older than 9,000-14,000 BC</vt:lpstr>
      <vt:lpstr>PowerPoint Presentation</vt:lpstr>
      <vt:lpstr>PowerPoint Presentation</vt:lpstr>
      <vt:lpstr>Stonehenge: 2,200-2,400 BC</vt:lpstr>
      <vt:lpstr>Easter Island: Not So Ancient Around 1200-1500</vt:lpstr>
      <vt:lpstr>PowerPoint Presentation</vt:lpstr>
      <vt:lpstr>The Step Pyramid at Saqqara: 2667-2648 BC</vt:lpstr>
      <vt:lpstr>The Great Pyramid of Giza: 2,560-2,540 BC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Show and Tell</dc:title>
  <cp:lastModifiedBy>Political Science</cp:lastModifiedBy>
  <cp:revision>27</cp:revision>
  <dcterms:modified xsi:type="dcterms:W3CDTF">2017-09-04T20:26:22Z</dcterms:modified>
</cp:coreProperties>
</file>