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sldIdLst>
    <p:sldId id="256" r:id="rId2"/>
    <p:sldId id="257" r:id="rId3"/>
    <p:sldId id="258" r:id="rId4"/>
    <p:sldId id="259" r:id="rId5"/>
    <p:sldId id="260" r:id="rId6"/>
    <p:sldId id="261" r:id="rId7"/>
    <p:sldId id="262" r:id="rId8"/>
    <p:sldId id="297" r:id="rId9"/>
    <p:sldId id="263" r:id="rId10"/>
    <p:sldId id="264" r:id="rId11"/>
    <p:sldId id="265" r:id="rId12"/>
    <p:sldId id="290" r:id="rId13"/>
    <p:sldId id="289" r:id="rId14"/>
    <p:sldId id="292" r:id="rId15"/>
    <p:sldId id="270" r:id="rId16"/>
    <p:sldId id="293" r:id="rId17"/>
    <p:sldId id="288" r:id="rId18"/>
    <p:sldId id="291" r:id="rId19"/>
    <p:sldId id="294" r:id="rId20"/>
    <p:sldId id="266" r:id="rId21"/>
    <p:sldId id="267" r:id="rId22"/>
    <p:sldId id="268" r:id="rId23"/>
    <p:sldId id="269" r:id="rId24"/>
    <p:sldId id="296" r:id="rId25"/>
    <p:sldId id="295"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GoogleDrive/My%20Drive/Public/My%20Web%20Site/Government%20and%20the%20Economy/Social%20Security%20Trust%20Fun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Social Security Trust Fund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3"/>
          <c:order val="0"/>
          <c:tx>
            <c:strRef>
              <c:f>Sheet1!$E$1</c:f>
              <c:strCache>
                <c:ptCount val="1"/>
                <c:pt idx="0">
                  <c:v>Cost</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Sheet1!$A$2:$A$66</c:f>
              <c:numCache>
                <c:formatCode>General</c:formatCode>
                <c:ptCount val="6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numCache>
            </c:numRef>
          </c:xVal>
          <c:yVal>
            <c:numRef>
              <c:f>Sheet1!$E$2:$E$66</c:f>
              <c:numCache>
                <c:formatCode>General</c:formatCode>
                <c:ptCount val="65"/>
                <c:pt idx="0" formatCode="&quot;$&quot;#,##0.00_);[Red]\(&quot;$&quot;#,##0.00\)">
                  <c:v>33.1</c:v>
                </c:pt>
                <c:pt idx="1">
                  <c:v>38.5</c:v>
                </c:pt>
                <c:pt idx="2">
                  <c:v>43.3</c:v>
                </c:pt>
                <c:pt idx="3">
                  <c:v>53.1</c:v>
                </c:pt>
                <c:pt idx="4">
                  <c:v>60.6</c:v>
                </c:pt>
                <c:pt idx="5">
                  <c:v>69.2</c:v>
                </c:pt>
                <c:pt idx="6">
                  <c:v>78.2</c:v>
                </c:pt>
                <c:pt idx="7">
                  <c:v>87.3</c:v>
                </c:pt>
                <c:pt idx="8">
                  <c:v>96</c:v>
                </c:pt>
                <c:pt idx="9">
                  <c:v>107.3</c:v>
                </c:pt>
                <c:pt idx="10">
                  <c:v>123.5</c:v>
                </c:pt>
                <c:pt idx="11">
                  <c:v>144.4</c:v>
                </c:pt>
                <c:pt idx="12">
                  <c:v>160.1</c:v>
                </c:pt>
                <c:pt idx="13">
                  <c:v>171.2</c:v>
                </c:pt>
                <c:pt idx="14">
                  <c:v>180.4</c:v>
                </c:pt>
                <c:pt idx="15">
                  <c:v>190.6</c:v>
                </c:pt>
                <c:pt idx="16">
                  <c:v>201.5</c:v>
                </c:pt>
                <c:pt idx="17">
                  <c:v>209.1</c:v>
                </c:pt>
                <c:pt idx="18">
                  <c:v>222.5</c:v>
                </c:pt>
                <c:pt idx="19">
                  <c:v>236.2</c:v>
                </c:pt>
                <c:pt idx="20">
                  <c:v>253.1</c:v>
                </c:pt>
                <c:pt idx="21">
                  <c:v>274.2</c:v>
                </c:pt>
                <c:pt idx="22">
                  <c:v>291.89999999999998</c:v>
                </c:pt>
                <c:pt idx="23">
                  <c:v>308.8</c:v>
                </c:pt>
                <c:pt idx="24">
                  <c:v>323</c:v>
                </c:pt>
                <c:pt idx="25">
                  <c:v>339.8</c:v>
                </c:pt>
                <c:pt idx="26">
                  <c:v>353.6</c:v>
                </c:pt>
                <c:pt idx="27">
                  <c:v>369.1</c:v>
                </c:pt>
                <c:pt idx="28">
                  <c:v>382.3</c:v>
                </c:pt>
                <c:pt idx="29">
                  <c:v>392.9</c:v>
                </c:pt>
                <c:pt idx="30">
                  <c:v>415.1</c:v>
                </c:pt>
                <c:pt idx="31">
                  <c:v>438.9</c:v>
                </c:pt>
                <c:pt idx="32">
                  <c:v>461.7</c:v>
                </c:pt>
                <c:pt idx="33">
                  <c:v>479.1</c:v>
                </c:pt>
                <c:pt idx="34">
                  <c:v>501.6</c:v>
                </c:pt>
                <c:pt idx="35">
                  <c:v>529.9</c:v>
                </c:pt>
                <c:pt idx="36">
                  <c:v>555.4</c:v>
                </c:pt>
                <c:pt idx="37">
                  <c:v>594.5</c:v>
                </c:pt>
                <c:pt idx="38">
                  <c:v>625.1</c:v>
                </c:pt>
                <c:pt idx="39">
                  <c:v>685.8</c:v>
                </c:pt>
                <c:pt idx="40">
                  <c:v>712.5</c:v>
                </c:pt>
                <c:pt idx="41">
                  <c:v>736.1</c:v>
                </c:pt>
                <c:pt idx="42">
                  <c:v>785.8</c:v>
                </c:pt>
                <c:pt idx="43">
                  <c:v>822.9</c:v>
                </c:pt>
                <c:pt idx="44">
                  <c:v>859.2</c:v>
                </c:pt>
                <c:pt idx="45">
                  <c:v>897.1</c:v>
                </c:pt>
                <c:pt idx="46">
                  <c:v>922.3</c:v>
                </c:pt>
                <c:pt idx="47">
                  <c:v>952.5</c:v>
                </c:pt>
                <c:pt idx="48" formatCode="#,##0.00">
                  <c:v>1000.2</c:v>
                </c:pt>
                <c:pt idx="49" formatCode="#,##0.00">
                  <c:v>1060</c:v>
                </c:pt>
                <c:pt idx="50" formatCode="#,##0.00">
                  <c:v>1113.7</c:v>
                </c:pt>
                <c:pt idx="51" formatCode="#,##0.00">
                  <c:v>1180.3</c:v>
                </c:pt>
                <c:pt idx="52" formatCode="#,##0.00">
                  <c:v>1252</c:v>
                </c:pt>
                <c:pt idx="53" formatCode="#,##0.00">
                  <c:v>1328.7</c:v>
                </c:pt>
                <c:pt idx="54" formatCode="#,##0.00">
                  <c:v>1411.5</c:v>
                </c:pt>
                <c:pt idx="55" formatCode="#,##0.00">
                  <c:v>1498.4</c:v>
                </c:pt>
                <c:pt idx="56" formatCode="#,##0.00">
                  <c:v>1589.9</c:v>
                </c:pt>
                <c:pt idx="57" formatCode="#,##0.00">
                  <c:v>1686.4</c:v>
                </c:pt>
                <c:pt idx="58" formatCode="#,##0.00">
                  <c:v>1788.6</c:v>
                </c:pt>
                <c:pt idx="59" formatCode="#,##0.00">
                  <c:v>1887.9</c:v>
                </c:pt>
                <c:pt idx="60" formatCode="#,##0.00">
                  <c:v>1989.3</c:v>
                </c:pt>
                <c:pt idx="61" formatCode="#,##0.00">
                  <c:v>2093.6999999999998</c:v>
                </c:pt>
                <c:pt idx="62" formatCode="#,##0.00">
                  <c:v>2200.9</c:v>
                </c:pt>
                <c:pt idx="63" formatCode="#,##0.00">
                  <c:v>2309.8000000000002</c:v>
                </c:pt>
                <c:pt idx="64" formatCode="#,##0.00">
                  <c:v>2419.9</c:v>
                </c:pt>
              </c:numCache>
            </c:numRef>
          </c:yVal>
          <c:smooth val="1"/>
          <c:extLst>
            <c:ext xmlns:c16="http://schemas.microsoft.com/office/drawing/2014/chart" uri="{C3380CC4-5D6E-409C-BE32-E72D297353CC}">
              <c16:uniqueId val="{00000000-C965-924D-8830-1778550E4D1F}"/>
            </c:ext>
          </c:extLst>
        </c:ser>
        <c:ser>
          <c:idx val="4"/>
          <c:order val="1"/>
          <c:tx>
            <c:strRef>
              <c:f>Sheet1!$F$1</c:f>
              <c:strCache>
                <c:ptCount val="1"/>
                <c:pt idx="0">
                  <c:v>EOY Reserves</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Sheet1!$A$2:$A$66</c:f>
              <c:numCache>
                <c:formatCode>General</c:formatCode>
                <c:ptCount val="6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numCache>
            </c:numRef>
          </c:xVal>
          <c:yVal>
            <c:numRef>
              <c:f>Sheet1!$F$2:$F$66</c:f>
              <c:numCache>
                <c:formatCode>General</c:formatCode>
                <c:ptCount val="65"/>
                <c:pt idx="0" formatCode="&quot;$&quot;#,##0.00_);[Red]\(&quot;$&quot;#,##0.00\)">
                  <c:v>38.1</c:v>
                </c:pt>
                <c:pt idx="1">
                  <c:v>40.4</c:v>
                </c:pt>
                <c:pt idx="2">
                  <c:v>42.8</c:v>
                </c:pt>
                <c:pt idx="3">
                  <c:v>44.4</c:v>
                </c:pt>
                <c:pt idx="4">
                  <c:v>45.9</c:v>
                </c:pt>
                <c:pt idx="5">
                  <c:v>44.3</c:v>
                </c:pt>
                <c:pt idx="6">
                  <c:v>41.1</c:v>
                </c:pt>
                <c:pt idx="7">
                  <c:v>35.9</c:v>
                </c:pt>
                <c:pt idx="8">
                  <c:v>31.7</c:v>
                </c:pt>
                <c:pt idx="9">
                  <c:v>30.3</c:v>
                </c:pt>
                <c:pt idx="10">
                  <c:v>26.5</c:v>
                </c:pt>
                <c:pt idx="11">
                  <c:v>24.5</c:v>
                </c:pt>
                <c:pt idx="12">
                  <c:v>24.8</c:v>
                </c:pt>
                <c:pt idx="13">
                  <c:v>24.9</c:v>
                </c:pt>
                <c:pt idx="14">
                  <c:v>31.1</c:v>
                </c:pt>
                <c:pt idx="15">
                  <c:v>42.2</c:v>
                </c:pt>
                <c:pt idx="16">
                  <c:v>46.9</c:v>
                </c:pt>
                <c:pt idx="17">
                  <c:v>68.8</c:v>
                </c:pt>
                <c:pt idx="18">
                  <c:v>109.8</c:v>
                </c:pt>
                <c:pt idx="19">
                  <c:v>163</c:v>
                </c:pt>
                <c:pt idx="20">
                  <c:v>225.3</c:v>
                </c:pt>
                <c:pt idx="21">
                  <c:v>280.7</c:v>
                </c:pt>
                <c:pt idx="22">
                  <c:v>331.5</c:v>
                </c:pt>
                <c:pt idx="23">
                  <c:v>378.3</c:v>
                </c:pt>
                <c:pt idx="24">
                  <c:v>436.4</c:v>
                </c:pt>
                <c:pt idx="25">
                  <c:v>496.1</c:v>
                </c:pt>
                <c:pt idx="26">
                  <c:v>567</c:v>
                </c:pt>
                <c:pt idx="27">
                  <c:v>655.5</c:v>
                </c:pt>
                <c:pt idx="28">
                  <c:v>762.5</c:v>
                </c:pt>
                <c:pt idx="29">
                  <c:v>896.1</c:v>
                </c:pt>
                <c:pt idx="30" formatCode="#,##0.00">
                  <c:v>1049.4000000000001</c:v>
                </c:pt>
                <c:pt idx="31" formatCode="#,##0.00">
                  <c:v>1212.5</c:v>
                </c:pt>
                <c:pt idx="32" formatCode="#,##0.00">
                  <c:v>1378</c:v>
                </c:pt>
                <c:pt idx="33" formatCode="#,##0.00">
                  <c:v>1530.8</c:v>
                </c:pt>
                <c:pt idx="34" formatCode="#,##0.00">
                  <c:v>1686.8</c:v>
                </c:pt>
                <c:pt idx="35" formatCode="#,##0.00">
                  <c:v>1858.7</c:v>
                </c:pt>
                <c:pt idx="36" formatCode="#,##0.00">
                  <c:v>2048.1</c:v>
                </c:pt>
                <c:pt idx="37" formatCode="#,##0.00">
                  <c:v>2238.5</c:v>
                </c:pt>
                <c:pt idx="38" formatCode="#,##0.00">
                  <c:v>2418.6999999999998</c:v>
                </c:pt>
                <c:pt idx="39" formatCode="#,##0.00">
                  <c:v>2540.3000000000002</c:v>
                </c:pt>
                <c:pt idx="40" formatCode="#,##0.00">
                  <c:v>2609</c:v>
                </c:pt>
                <c:pt idx="41" formatCode="#,##0.00">
                  <c:v>2677.9</c:v>
                </c:pt>
                <c:pt idx="42" formatCode="#,##0.00">
                  <c:v>2732.3</c:v>
                </c:pt>
                <c:pt idx="43" formatCode="#,##0.00">
                  <c:v>2764.4</c:v>
                </c:pt>
                <c:pt idx="44" formatCode="#,##0.00">
                  <c:v>2789.5</c:v>
                </c:pt>
                <c:pt idx="45" formatCode="#,##0.00">
                  <c:v>2812.5</c:v>
                </c:pt>
                <c:pt idx="46" formatCode="#,##0.00">
                  <c:v>2847.7</c:v>
                </c:pt>
                <c:pt idx="47" formatCode="#,##0.00">
                  <c:v>2891.8</c:v>
                </c:pt>
                <c:pt idx="48" formatCode="#,##0.00">
                  <c:v>2894.9</c:v>
                </c:pt>
                <c:pt idx="49" formatCode="#,##0.00">
                  <c:v>2895.9</c:v>
                </c:pt>
                <c:pt idx="50" formatCode="#,##0.00">
                  <c:v>2891.6</c:v>
                </c:pt>
                <c:pt idx="51" formatCode="#,##0.00">
                  <c:v>2871.6</c:v>
                </c:pt>
                <c:pt idx="52" formatCode="#,##0.00">
                  <c:v>2834.7</c:v>
                </c:pt>
                <c:pt idx="53" formatCode="#,##0.00">
                  <c:v>2778</c:v>
                </c:pt>
                <c:pt idx="54" formatCode="#,##0.00">
                  <c:v>2700.2</c:v>
                </c:pt>
                <c:pt idx="55" formatCode="#,##0.00">
                  <c:v>2596.9</c:v>
                </c:pt>
                <c:pt idx="56" formatCode="#,##0.00">
                  <c:v>2478</c:v>
                </c:pt>
                <c:pt idx="57" formatCode="#,##0.00">
                  <c:v>2330</c:v>
                </c:pt>
                <c:pt idx="58" formatCode="#,##0.00">
                  <c:v>2147.5</c:v>
                </c:pt>
                <c:pt idx="59" formatCode="#,##0.00">
                  <c:v>1932.3</c:v>
                </c:pt>
                <c:pt idx="60" formatCode="#,##0.00">
                  <c:v>1681.2</c:v>
                </c:pt>
                <c:pt idx="61" formatCode="#,##0.00">
                  <c:v>1390.7</c:v>
                </c:pt>
                <c:pt idx="62" formatCode="#,##0.00">
                  <c:v>1057.4000000000001</c:v>
                </c:pt>
                <c:pt idx="63">
                  <c:v>677.4</c:v>
                </c:pt>
                <c:pt idx="64">
                  <c:v>246.6</c:v>
                </c:pt>
              </c:numCache>
            </c:numRef>
          </c:yVal>
          <c:smooth val="1"/>
          <c:extLst>
            <c:ext xmlns:c16="http://schemas.microsoft.com/office/drawing/2014/chart" uri="{C3380CC4-5D6E-409C-BE32-E72D297353CC}">
              <c16:uniqueId val="{00000001-C965-924D-8830-1778550E4D1F}"/>
            </c:ext>
          </c:extLst>
        </c:ser>
        <c:dLbls>
          <c:showLegendKey val="0"/>
          <c:showVal val="0"/>
          <c:showCatName val="0"/>
          <c:showSerName val="0"/>
          <c:showPercent val="0"/>
          <c:showBubbleSize val="0"/>
        </c:dLbls>
        <c:axId val="582664176"/>
        <c:axId val="582665856"/>
      </c:scatterChart>
      <c:valAx>
        <c:axId val="582664176"/>
        <c:scaling>
          <c:orientation val="minMax"/>
          <c:max val="203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2665856"/>
        <c:crosses val="autoZero"/>
        <c:crossBetween val="midCat"/>
      </c:valAx>
      <c:valAx>
        <c:axId val="5826658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266417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1D469A58-868E-E14E-AE01-232D4630298B}"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442BD-86DC-A843-A758-778B30B1282E}"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D469A58-868E-E14E-AE01-232D4630298B}" type="datetimeFigureOut">
              <a:rPr lang="en-US" smtClean="0"/>
              <a:t>10/31/19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442BD-86DC-A843-A758-778B30B128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69A58-868E-E14E-AE01-232D4630298B}" type="datetimeFigureOut">
              <a:rPr lang="en-US" smtClean="0"/>
              <a:t>10/31/19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442BD-86DC-A843-A758-778B30B1282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69A58-868E-E14E-AE01-232D4630298B}"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442BD-86DC-A843-A758-778B30B1282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469A58-868E-E14E-AE01-232D4630298B}"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442BD-86DC-A843-A758-778B30B1282E}"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D469A58-868E-E14E-AE01-232D4630298B}"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442BD-86DC-A843-A758-778B30B1282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D469A58-868E-E14E-AE01-232D4630298B}"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442BD-86DC-A843-A758-778B30B128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D469A58-868E-E14E-AE01-232D4630298B}"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442BD-86DC-A843-A758-778B30B128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1D469A58-868E-E14E-AE01-232D4630298B}" type="datetimeFigureOut">
              <a:rPr lang="en-US" smtClean="0"/>
              <a:t>10/31/19</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1D469A58-868E-E14E-AE01-232D4630298B}" type="datetimeFigureOut">
              <a:rPr lang="en-US" smtClean="0"/>
              <a:t>10/31/19</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82B442BD-86DC-A843-A758-778B30B1282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D469A58-868E-E14E-AE01-232D4630298B}"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442BD-86DC-A843-A758-778B30B128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1D469A58-868E-E14E-AE01-232D4630298B}" type="datetimeFigureOut">
              <a:rPr lang="en-US" smtClean="0"/>
              <a:t>10/31/19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442BD-86DC-A843-A758-778B30B128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D469A58-868E-E14E-AE01-232D4630298B}"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442BD-86DC-A843-A758-778B30B1282E}"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D469A58-868E-E14E-AE01-232D4630298B}"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442BD-86DC-A843-A758-778B30B1282E}"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D469A58-868E-E14E-AE01-232D4630298B}" type="datetimeFigureOut">
              <a:rPr lang="en-US" smtClean="0"/>
              <a:t>10/31/19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442BD-86DC-A843-A758-778B30B1282E}"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1D469A58-868E-E14E-AE01-232D4630298B}" type="datetimeFigureOut">
              <a:rPr lang="en-US" smtClean="0"/>
              <a:t>10/31/19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82B442BD-86DC-A843-A758-778B30B128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red.stlouisfed.org/series/GDPA" TargetMode="External"/><Relationship Id="rId2" Type="http://schemas.openxmlformats.org/officeDocument/2006/relationships/hyperlink" Target="https://www.treasurydirect.gov/govt/reports/pd/mspd/2019/opds092019.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orldpopulationreview.com/countries/countries-by-national-deb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n.wikipedia.org/wiki/IS%E2%80%93LM_mode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Deficits and Debt</a:t>
            </a:r>
          </a:p>
        </p:txBody>
      </p:sp>
    </p:spTree>
    <p:extLst>
      <p:ext uri="{BB962C8B-B14F-4D97-AF65-F5344CB8AC3E}">
        <p14:creationId xmlns:p14="http://schemas.microsoft.com/office/powerpoint/2010/main" val="185493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7999"/>
          </a:xfrm>
        </p:spPr>
        <p:txBody>
          <a:bodyPr>
            <a:normAutofit/>
          </a:bodyPr>
          <a:lstStyle/>
          <a:p>
            <a:r>
              <a:rPr lang="en-US" sz="2200" dirty="0"/>
              <a:t>The buildup and involvement in World War II plus other social programs during the F.D. Roosevelt presidency in the 1930s and 40's caused a sixteen-fold increase in the debt from $16 billion in 1930 to $223 billion in 1945. Most of this was due to the mobilization for war.</a:t>
            </a:r>
          </a:p>
          <a:p>
            <a:r>
              <a:rPr lang="en-US" sz="2200" dirty="0"/>
              <a:t>After this period, the debt's growth closely matched the rate of inflation where it tripled in size from $293 billion in 1950 to around $2,789 billion in 1980. </a:t>
            </a:r>
          </a:p>
          <a:p>
            <a:r>
              <a:rPr lang="en-US" sz="2200" dirty="0"/>
              <a:t>Nominal debt in dollars quadrupled during the Reagan and first Bush presidencies from 1980 to 1992. </a:t>
            </a:r>
          </a:p>
          <a:p>
            <a:r>
              <a:rPr lang="en-US" sz="2200" dirty="0"/>
              <a:t>Growth in the debt slowed, and began declining near the end of the Clinton presidency in 2000. </a:t>
            </a:r>
          </a:p>
          <a:p>
            <a:r>
              <a:rPr lang="en-US" sz="2200" dirty="0"/>
              <a:t>During the administration of President George W. Bush, the debt increased again from $5.6 trillion in January 2001 to $10.7 trillion by December 2008, rising from 31.4% of GDP to 52.3% of GDP. </a:t>
            </a:r>
          </a:p>
        </p:txBody>
      </p:sp>
    </p:spTree>
    <p:extLst>
      <p:ext uri="{BB962C8B-B14F-4D97-AF65-F5344CB8AC3E}">
        <p14:creationId xmlns:p14="http://schemas.microsoft.com/office/powerpoint/2010/main" val="78256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6857999"/>
          </a:xfrm>
        </p:spPr>
        <p:txBody>
          <a:bodyPr>
            <a:normAutofit/>
          </a:bodyPr>
          <a:lstStyle/>
          <a:p>
            <a:r>
              <a:rPr lang="en-US" dirty="0"/>
              <a:t>The debt continued increasing significantly due to the stimulus efforts for the Great Recession during President Obama's administration to 70.1% of GDP, its highest level since World War II.</a:t>
            </a:r>
          </a:p>
          <a:p>
            <a:r>
              <a:rPr lang="en-US" dirty="0"/>
              <a:t>In September 2019, debt held by the public was approximately $16.81 trillion or about 81.68% of GDP. Intragovernmental holdings stood at $5.91trillion, giving a combined total federal debt of $22.72 trillion. This total is 110% of GDP. See </a:t>
            </a:r>
            <a:r>
              <a:rPr lang="en-US" dirty="0">
                <a:hlinkClick r:id="rId2"/>
              </a:rPr>
              <a:t>https://www.treasurydirect.gov/govt/reports/pd/mspd/2019/opds092019.pdf</a:t>
            </a:r>
            <a:r>
              <a:rPr lang="en-US" dirty="0"/>
              <a:t> and </a:t>
            </a:r>
            <a:r>
              <a:rPr lang="en-US" dirty="0">
                <a:hlinkClick r:id="rId3"/>
              </a:rPr>
              <a:t>https://fred.stlouisfed.org/series/GDPA</a:t>
            </a:r>
            <a:r>
              <a:rPr lang="en-US" dirty="0"/>
              <a:t> </a:t>
            </a:r>
          </a:p>
        </p:txBody>
      </p:sp>
    </p:spTree>
    <p:extLst>
      <p:ext uri="{BB962C8B-B14F-4D97-AF65-F5344CB8AC3E}">
        <p14:creationId xmlns:p14="http://schemas.microsoft.com/office/powerpoint/2010/main" val="249191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108669"/>
            <a:ext cx="7691719" cy="6050084"/>
          </a:xfrm>
        </p:spPr>
        <p:txBody>
          <a:bodyPr>
            <a:normAutofit/>
          </a:bodyPr>
          <a:lstStyle/>
          <a:p>
            <a:r>
              <a:rPr lang="en-US" dirty="0"/>
              <a:t>What is the Debt Held by the Public?</a:t>
            </a:r>
          </a:p>
          <a:p>
            <a:pPr marL="457200" lvl="1" indent="0">
              <a:buNone/>
            </a:pPr>
            <a:r>
              <a:rPr lang="en-US" dirty="0"/>
              <a:t>The Debt Held by the Public is all federal debt held by individuals, corporations, state or local governments, Federal Reserve Banks, foreign governments, and other entities outside the United States Government less Federal Financing Bank securities. Types of securities held by the public include, but are not limited to, Treasury Bills, Notes, Bonds, TIPS, United States Savings Bonds, and State and Local Government Series securities.</a:t>
            </a:r>
          </a:p>
          <a:p>
            <a:r>
              <a:rPr lang="en-US" dirty="0"/>
              <a:t>What are </a:t>
            </a:r>
            <a:r>
              <a:rPr lang="en-US" dirty="0" err="1"/>
              <a:t>Intragovernmental</a:t>
            </a:r>
            <a:r>
              <a:rPr lang="en-US" dirty="0"/>
              <a:t> Holdings?</a:t>
            </a:r>
          </a:p>
          <a:p>
            <a:pPr marL="457200" lvl="1" indent="0">
              <a:buNone/>
            </a:pPr>
            <a:r>
              <a:rPr lang="en-US" dirty="0" err="1"/>
              <a:t>Intragovernmental</a:t>
            </a:r>
            <a:r>
              <a:rPr lang="en-US" dirty="0"/>
              <a:t> Holdings are Government Account Series securities held by Government trust funds, revolving funds, and special funds; and Federal Financing Bank securities. A small amount of marketable securities are held by government accounts.</a:t>
            </a:r>
          </a:p>
        </p:txBody>
      </p:sp>
    </p:spTree>
    <p:extLst>
      <p:ext uri="{BB962C8B-B14F-4D97-AF65-F5344CB8AC3E}">
        <p14:creationId xmlns:p14="http://schemas.microsoft.com/office/powerpoint/2010/main" val="344729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47543"/>
            <a:ext cx="7691719" cy="6111210"/>
          </a:xfrm>
        </p:spPr>
        <p:txBody>
          <a:bodyPr/>
          <a:lstStyle/>
          <a:p>
            <a:r>
              <a:rPr lang="en-US" dirty="0"/>
              <a:t>The national debt can also be classified into marketable or non-marketable securities. As of September 2019, total marketable securities were $16.32 trillion while the non-marketable securities were $0.49 trillion. </a:t>
            </a:r>
          </a:p>
          <a:p>
            <a:r>
              <a:rPr lang="en-US" dirty="0"/>
              <a:t> Most of the marketable securities are Treasury notes, bills, and bonds held by investors and governments globally. </a:t>
            </a:r>
          </a:p>
          <a:p>
            <a:r>
              <a:rPr lang="en-US" dirty="0"/>
              <a:t>The non-marketable securities are mainly the “government account series” owed to certain government trust funds such as the Social Security Trust Fund, which represented $2.9 trillion in December 2018. See next slide for current state of Social Security</a:t>
            </a:r>
          </a:p>
          <a:p>
            <a:endParaRPr lang="en-US" dirty="0"/>
          </a:p>
          <a:p>
            <a:endParaRPr lang="en-US" dirty="0"/>
          </a:p>
          <a:p>
            <a:endParaRPr lang="en-US" dirty="0"/>
          </a:p>
        </p:txBody>
      </p:sp>
    </p:spTree>
    <p:extLst>
      <p:ext uri="{BB962C8B-B14F-4D97-AF65-F5344CB8AC3E}">
        <p14:creationId xmlns:p14="http://schemas.microsoft.com/office/powerpoint/2010/main" val="107883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B9FD332-0003-0D49-B76E-024DC5EEF44D}"/>
              </a:ext>
            </a:extLst>
          </p:cNvPr>
          <p:cNvGraphicFramePr>
            <a:graphicFrameLocks noGrp="1"/>
          </p:cNvGraphicFramePr>
          <p:nvPr>
            <p:extLst>
              <p:ext uri="{D42A27DB-BD31-4B8C-83A1-F6EECF244321}">
                <p14:modId xmlns:p14="http://schemas.microsoft.com/office/powerpoint/2010/main" val="2515702023"/>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92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
            <a:ext cx="7691719" cy="768958"/>
          </a:xfrm>
        </p:spPr>
        <p:txBody>
          <a:bodyPr/>
          <a:lstStyle/>
          <a:p>
            <a:r>
              <a:rPr lang="en-US" sz="3600" dirty="0"/>
              <a:t>Who Owns the Debt?</a:t>
            </a:r>
          </a:p>
        </p:txBody>
      </p:sp>
      <p:sp>
        <p:nvSpPr>
          <p:cNvPr id="3" name="Content Placeholder 2"/>
          <p:cNvSpPr>
            <a:spLocks noGrp="1"/>
          </p:cNvSpPr>
          <p:nvPr>
            <p:ph idx="1"/>
          </p:nvPr>
        </p:nvSpPr>
        <p:spPr>
          <a:xfrm>
            <a:off x="1" y="631636"/>
            <a:ext cx="9144000" cy="1255808"/>
          </a:xfrm>
        </p:spPr>
        <p:txBody>
          <a:bodyPr>
            <a:normAutofit/>
          </a:bodyPr>
          <a:lstStyle/>
          <a:p>
            <a:pPr marL="0" indent="0">
              <a:buNone/>
            </a:pPr>
            <a:r>
              <a:rPr lang="en-US" sz="2200" dirty="0"/>
              <a:t>The Congress has granted authority to the Treasury Department to fund the federal debt; more than 200 sales of federal securities by auction occur every year. </a:t>
            </a:r>
          </a:p>
        </p:txBody>
      </p:sp>
      <p:pic>
        <p:nvPicPr>
          <p:cNvPr id="5" name="Picture 4">
            <a:extLst>
              <a:ext uri="{FF2B5EF4-FFF2-40B4-BE49-F238E27FC236}">
                <a16:creationId xmlns:a16="http://schemas.microsoft.com/office/drawing/2014/main" id="{512E826A-E1C1-1E43-8978-4EAEFFBC2743}"/>
              </a:ext>
            </a:extLst>
          </p:cNvPr>
          <p:cNvPicPr>
            <a:picLocks noChangeAspect="1"/>
          </p:cNvPicPr>
          <p:nvPr/>
        </p:nvPicPr>
        <p:blipFill>
          <a:blip r:embed="rId2"/>
          <a:stretch>
            <a:fillRect/>
          </a:stretch>
        </p:blipFill>
        <p:spPr>
          <a:xfrm>
            <a:off x="883578" y="1764727"/>
            <a:ext cx="7335748" cy="5054600"/>
          </a:xfrm>
          <a:prstGeom prst="rect">
            <a:avLst/>
          </a:prstGeom>
        </p:spPr>
      </p:pic>
    </p:spTree>
    <p:extLst>
      <p:ext uri="{BB962C8B-B14F-4D97-AF65-F5344CB8AC3E}">
        <p14:creationId xmlns:p14="http://schemas.microsoft.com/office/powerpoint/2010/main" val="304293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A1E428-150D-EF40-825A-E001845B93D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9401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61127"/>
            <a:ext cx="7691719" cy="6097626"/>
          </a:xfrm>
        </p:spPr>
        <p:txBody>
          <a:bodyPr>
            <a:normAutofit lnSpcReduction="10000"/>
          </a:bodyPr>
          <a:lstStyle/>
          <a:p>
            <a:r>
              <a:rPr lang="en-US" dirty="0"/>
              <a:t>In June 2019, China owned $1.18 trillion of U.S. debt. It's the largest foreign holder of U.S. Treasury securities. Still, it holds only 5.6 percent of all the federal debt. </a:t>
            </a:r>
          </a:p>
          <a:p>
            <a:r>
              <a:rPr lang="en-US" dirty="0"/>
              <a:t>The second largest holder is Japan at $1.03 trillion. This amounts to about 4.9 percent of all the federal debt.</a:t>
            </a:r>
          </a:p>
          <a:p>
            <a:r>
              <a:rPr lang="en-US" dirty="0"/>
              <a:t>Both Japan and China own federal securities because they want to keep the value of the dollar higher than the value of their currencies. That helps keep their exports affordable for the United States, which helps their economies grow. </a:t>
            </a:r>
          </a:p>
          <a:p>
            <a:r>
              <a:rPr lang="en-US" dirty="0"/>
              <a:t>Despite China's occasional threats to sell its holdings, both countries are happy to be America's biggest foreign bankers. </a:t>
            </a:r>
          </a:p>
        </p:txBody>
      </p:sp>
    </p:spTree>
    <p:extLst>
      <p:ext uri="{BB962C8B-B14F-4D97-AF65-F5344CB8AC3E}">
        <p14:creationId xmlns:p14="http://schemas.microsoft.com/office/powerpoint/2010/main" val="278675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D9CDAC-5E0D-4443-A3F7-2AE448F0B4AE}"/>
              </a:ext>
            </a:extLst>
          </p:cNvPr>
          <p:cNvPicPr>
            <a:picLocks noChangeAspect="1"/>
          </p:cNvPicPr>
          <p:nvPr/>
        </p:nvPicPr>
        <p:blipFill>
          <a:blip r:embed="rId2"/>
          <a:stretch>
            <a:fillRect/>
          </a:stretch>
        </p:blipFill>
        <p:spPr>
          <a:xfrm>
            <a:off x="1820" y="0"/>
            <a:ext cx="9140360" cy="6858000"/>
          </a:xfrm>
          <a:prstGeom prst="rect">
            <a:avLst/>
          </a:prstGeom>
        </p:spPr>
      </p:pic>
    </p:spTree>
    <p:extLst>
      <p:ext uri="{BB962C8B-B14F-4D97-AF65-F5344CB8AC3E}">
        <p14:creationId xmlns:p14="http://schemas.microsoft.com/office/powerpoint/2010/main" val="264922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22image650511392">
            <a:extLst>
              <a:ext uri="{FF2B5EF4-FFF2-40B4-BE49-F238E27FC236}">
                <a16:creationId xmlns:a16="http://schemas.microsoft.com/office/drawing/2014/main" id="{924192E0-C080-BB4B-8911-BF668BCEB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95" y="477093"/>
            <a:ext cx="8519558" cy="63809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AD9FA1-BBB2-2742-8326-AA77AB37F126}"/>
              </a:ext>
            </a:extLst>
          </p:cNvPr>
          <p:cNvSpPr txBox="1"/>
          <p:nvPr/>
        </p:nvSpPr>
        <p:spPr>
          <a:xfrm>
            <a:off x="369870" y="0"/>
            <a:ext cx="8774130" cy="523220"/>
          </a:xfrm>
          <a:prstGeom prst="rect">
            <a:avLst/>
          </a:prstGeom>
          <a:noFill/>
        </p:spPr>
        <p:txBody>
          <a:bodyPr wrap="square" rtlCol="0">
            <a:spAutoFit/>
          </a:bodyPr>
          <a:lstStyle/>
          <a:p>
            <a:r>
              <a:rPr lang="en-US" sz="2800" dirty="0"/>
              <a:t>Who Owns Intra-Governmental Debt Holdings?</a:t>
            </a:r>
          </a:p>
        </p:txBody>
      </p:sp>
    </p:spTree>
    <p:extLst>
      <p:ext uri="{BB962C8B-B14F-4D97-AF65-F5344CB8AC3E}">
        <p14:creationId xmlns:p14="http://schemas.microsoft.com/office/powerpoint/2010/main" val="265402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0"/>
            <a:ext cx="7691719" cy="675751"/>
          </a:xfrm>
        </p:spPr>
        <p:txBody>
          <a:bodyPr/>
          <a:lstStyle/>
          <a:p>
            <a:r>
              <a:rPr lang="en-US" dirty="0"/>
              <a:t>Causes</a:t>
            </a:r>
          </a:p>
        </p:txBody>
      </p:sp>
      <p:sp>
        <p:nvSpPr>
          <p:cNvPr id="3" name="Content Placeholder 2"/>
          <p:cNvSpPr>
            <a:spLocks noGrp="1"/>
          </p:cNvSpPr>
          <p:nvPr>
            <p:ph idx="1"/>
          </p:nvPr>
        </p:nvSpPr>
        <p:spPr>
          <a:xfrm>
            <a:off x="1" y="768958"/>
            <a:ext cx="9144000" cy="6089041"/>
          </a:xfrm>
        </p:spPr>
        <p:txBody>
          <a:bodyPr>
            <a:normAutofit lnSpcReduction="10000"/>
          </a:bodyPr>
          <a:lstStyle/>
          <a:p>
            <a:r>
              <a:rPr lang="en-US" dirty="0"/>
              <a:t>Deficits occur when government spends more than it receives in revenues. You have learned that revenues derive from a number of sources, including taxes, fees, and levies of various sorts.</a:t>
            </a:r>
          </a:p>
          <a:p>
            <a:r>
              <a:rPr lang="en-US" dirty="0"/>
              <a:t>Deficits occur when 1) revenues are too low or 2) spending is too high. </a:t>
            </a:r>
          </a:p>
          <a:p>
            <a:r>
              <a:rPr lang="en-US" dirty="0"/>
              <a:t>Low revenues can be due to 1) taxes are too low or 2) the economy is doing poorly resulting in weak revenue collections due to the form of taxation not being buoyant.</a:t>
            </a:r>
          </a:p>
          <a:p>
            <a:r>
              <a:rPr lang="en-US" dirty="0"/>
              <a:t>A balanced budget will occur when revenues and spending are equal. A balanced budget leads to no change in the debt.</a:t>
            </a:r>
          </a:p>
          <a:p>
            <a:r>
              <a:rPr lang="en-US" dirty="0"/>
              <a:t>New debt occurs when government runs a fiscal deficit. At the federal level this has been a regular occurrence since the American Revolution. Andrew Jackson was the only time in American history when there was no federal debt.</a:t>
            </a:r>
          </a:p>
          <a:p>
            <a:endParaRPr lang="en-US" dirty="0"/>
          </a:p>
        </p:txBody>
      </p:sp>
    </p:spTree>
    <p:extLst>
      <p:ext uri="{BB962C8B-B14F-4D97-AF65-F5344CB8AC3E}">
        <p14:creationId xmlns:p14="http://schemas.microsoft.com/office/powerpoint/2010/main" val="172666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6857999"/>
          </a:xfrm>
        </p:spPr>
        <p:txBody>
          <a:bodyPr/>
          <a:lstStyle/>
          <a:p>
            <a:r>
              <a:rPr lang="en-US" dirty="0"/>
              <a:t>Go to this link to see comparison of Debt/GDP ratio across countries</a:t>
            </a:r>
            <a:br>
              <a:rPr lang="en-US" dirty="0"/>
            </a:br>
            <a:br>
              <a:rPr lang="en-US" dirty="0"/>
            </a:br>
            <a:r>
              <a:rPr lang="en-US" u="sng" dirty="0">
                <a:hlinkClick r:id="rId2"/>
              </a:rPr>
              <a:t>http://worldpopulationreview.com/countries/countries-by-national-debt/</a:t>
            </a:r>
            <a:r>
              <a:rPr lang="en-US" u="sng" dirty="0"/>
              <a:t> </a:t>
            </a:r>
            <a:endParaRPr lang="en-US" dirty="0"/>
          </a:p>
          <a:p>
            <a:r>
              <a:rPr lang="en-US" dirty="0"/>
              <a:t>As of 2019, the United States was 13</a:t>
            </a:r>
            <a:r>
              <a:rPr lang="en-US" baseline="30000" dirty="0"/>
              <a:t>th</a:t>
            </a:r>
            <a:r>
              <a:rPr lang="en-US" dirty="0"/>
              <a:t> in the world in debt as a percentage of national income. </a:t>
            </a:r>
          </a:p>
        </p:txBody>
      </p:sp>
    </p:spTree>
    <p:extLst>
      <p:ext uri="{BB962C8B-B14F-4D97-AF65-F5344CB8AC3E}">
        <p14:creationId xmlns:p14="http://schemas.microsoft.com/office/powerpoint/2010/main" val="172741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
            <a:ext cx="7691719" cy="629148"/>
          </a:xfrm>
        </p:spPr>
        <p:txBody>
          <a:bodyPr/>
          <a:lstStyle/>
          <a:p>
            <a:r>
              <a:rPr lang="en-US" sz="3600" dirty="0"/>
              <a:t>The Debt Ceiling</a:t>
            </a:r>
          </a:p>
        </p:txBody>
      </p:sp>
      <p:sp>
        <p:nvSpPr>
          <p:cNvPr id="3" name="Content Placeholder 2"/>
          <p:cNvSpPr>
            <a:spLocks noGrp="1"/>
          </p:cNvSpPr>
          <p:nvPr>
            <p:ph idx="1"/>
          </p:nvPr>
        </p:nvSpPr>
        <p:spPr>
          <a:xfrm>
            <a:off x="1" y="629149"/>
            <a:ext cx="9144000" cy="6228851"/>
          </a:xfrm>
        </p:spPr>
        <p:txBody>
          <a:bodyPr>
            <a:normAutofit/>
          </a:bodyPr>
          <a:lstStyle/>
          <a:p>
            <a:r>
              <a:rPr lang="en-US" sz="2200" dirty="0"/>
              <a:t>The second Liberty Bond Act of 1917 established a statutory limit on the federal debt. In order to accrue more debt, Congress must increase the statutory debt limit. </a:t>
            </a:r>
          </a:p>
          <a:p>
            <a:r>
              <a:rPr lang="en-US" sz="2200" dirty="0"/>
              <a:t>Whether this law is constitutional or not is an open question. The Fourteenth Amendment states “The validity of the public debt of the United States, authorized by law, including debts incurred for payment of pensions and bounties for services in suppressing insurrection or rebellion, shall not be questioned.”</a:t>
            </a:r>
          </a:p>
          <a:p>
            <a:r>
              <a:rPr lang="en-US" sz="2200" dirty="0"/>
              <a:t>In recent years, Republican’s have tried to use the statutory limit to leverage policy advantages over the administration and Democrats. They even shut down the government in 1995 and again in 1995-1996. </a:t>
            </a:r>
          </a:p>
          <a:p>
            <a:r>
              <a:rPr lang="en-US" sz="2200" dirty="0"/>
              <a:t>In 2011, Republicans in Congress demanded deficit reduction as part of raising the debt ceiling. The resulting contention was resolved on 2 August 2011 by the Budget Control Act of 2011.</a:t>
            </a:r>
          </a:p>
        </p:txBody>
      </p:sp>
    </p:spTree>
    <p:extLst>
      <p:ext uri="{BB962C8B-B14F-4D97-AF65-F5344CB8AC3E}">
        <p14:creationId xmlns:p14="http://schemas.microsoft.com/office/powerpoint/2010/main" val="258435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6857999"/>
          </a:xfrm>
        </p:spPr>
        <p:txBody>
          <a:bodyPr>
            <a:normAutofit/>
          </a:bodyPr>
          <a:lstStyle/>
          <a:p>
            <a:r>
              <a:rPr lang="en-US" sz="2200" dirty="0"/>
              <a:t>On 5 August 2011, S&amp;P issued the first ever downgrade in the federal government's credit rating, citing their April warnings, the difficulty of bridging the parties and that the resulting agreement fell well short of the hoped-for comprehensive 'grand bargain'. </a:t>
            </a:r>
          </a:p>
          <a:p>
            <a:r>
              <a:rPr lang="en-US" sz="2200" dirty="0"/>
              <a:t>The 2011 credit downgrade and debt ceiling debacle contributed to the Dow Jones Industrial Average falling nearly 2,000 points in late July and August. Following the downgrade itself, the DJIA had one of its worst days in history and fell 635 points on August 8.</a:t>
            </a:r>
          </a:p>
          <a:p>
            <a:r>
              <a:rPr lang="en-US" sz="2200" dirty="0"/>
              <a:t>Controversy and fighting over the debt ceiling continued in 2013 and 2014. </a:t>
            </a:r>
          </a:p>
          <a:p>
            <a:r>
              <a:rPr lang="en-US" sz="2200" dirty="0"/>
              <a:t>These events were politically costly for Republicans, resulting in historically low public approval ratings for Congress. </a:t>
            </a:r>
          </a:p>
          <a:p>
            <a:r>
              <a:rPr lang="en-US" sz="2200" dirty="0"/>
              <a:t>No further shenanigans occurred as the 2014 mid-term elections approached, or before the 2016 presidential and congressional elections.</a:t>
            </a:r>
          </a:p>
        </p:txBody>
      </p:sp>
    </p:spTree>
    <p:extLst>
      <p:ext uri="{BB962C8B-B14F-4D97-AF65-F5344CB8AC3E}">
        <p14:creationId xmlns:p14="http://schemas.microsoft.com/office/powerpoint/2010/main" val="66059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
            <a:ext cx="7691719" cy="710704"/>
          </a:xfrm>
        </p:spPr>
        <p:txBody>
          <a:bodyPr/>
          <a:lstStyle/>
          <a:p>
            <a:r>
              <a:rPr lang="en-US" sz="3600" dirty="0"/>
              <a:t>Further Considerations</a:t>
            </a:r>
          </a:p>
        </p:txBody>
      </p:sp>
      <p:sp>
        <p:nvSpPr>
          <p:cNvPr id="3" name="Content Placeholder 2"/>
          <p:cNvSpPr>
            <a:spLocks noGrp="1"/>
          </p:cNvSpPr>
          <p:nvPr>
            <p:ph idx="1"/>
          </p:nvPr>
        </p:nvSpPr>
        <p:spPr>
          <a:xfrm>
            <a:off x="1" y="710706"/>
            <a:ext cx="9144000" cy="1837286"/>
          </a:xfrm>
        </p:spPr>
        <p:txBody>
          <a:bodyPr>
            <a:normAutofit fontScale="92500" lnSpcReduction="20000"/>
          </a:bodyPr>
          <a:lstStyle/>
          <a:p>
            <a:r>
              <a:rPr lang="en-US" dirty="0"/>
              <a:t>Interest on the federal debt is money that could be spent to more productive purposes. It squeezes out other spending. </a:t>
            </a:r>
          </a:p>
          <a:p>
            <a:r>
              <a:rPr lang="en-US" dirty="0"/>
              <a:t>Here is a breakdown of how much we are spending to service the debt relative to income historically. </a:t>
            </a:r>
            <a:br>
              <a:rPr lang="en-US" dirty="0"/>
            </a:br>
            <a:endParaRPr lang="en-US" dirty="0"/>
          </a:p>
        </p:txBody>
      </p:sp>
      <p:pic>
        <p:nvPicPr>
          <p:cNvPr id="12" name="Picture 11">
            <a:extLst>
              <a:ext uri="{FF2B5EF4-FFF2-40B4-BE49-F238E27FC236}">
                <a16:creationId xmlns:a16="http://schemas.microsoft.com/office/drawing/2014/main" id="{9C1EABC1-744B-B64A-9198-759ED51791D0}"/>
              </a:ext>
            </a:extLst>
          </p:cNvPr>
          <p:cNvPicPr>
            <a:picLocks noChangeAspect="1"/>
          </p:cNvPicPr>
          <p:nvPr/>
        </p:nvPicPr>
        <p:blipFill>
          <a:blip r:embed="rId2"/>
          <a:stretch>
            <a:fillRect/>
          </a:stretch>
        </p:blipFill>
        <p:spPr>
          <a:xfrm>
            <a:off x="0" y="2095928"/>
            <a:ext cx="9144000" cy="4755519"/>
          </a:xfrm>
          <a:prstGeom prst="rect">
            <a:avLst/>
          </a:prstGeom>
        </p:spPr>
      </p:pic>
    </p:spTree>
    <p:extLst>
      <p:ext uri="{BB962C8B-B14F-4D97-AF65-F5344CB8AC3E}">
        <p14:creationId xmlns:p14="http://schemas.microsoft.com/office/powerpoint/2010/main" val="341248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6FF9FE-210A-CD49-AB53-5FC3A7DD1F30}"/>
              </a:ext>
            </a:extLst>
          </p:cNvPr>
          <p:cNvSpPr>
            <a:spLocks noGrp="1"/>
          </p:cNvSpPr>
          <p:nvPr>
            <p:ph idx="1"/>
          </p:nvPr>
        </p:nvSpPr>
        <p:spPr>
          <a:xfrm>
            <a:off x="726141" y="1"/>
            <a:ext cx="7691719" cy="780835"/>
          </a:xfrm>
        </p:spPr>
        <p:txBody>
          <a:bodyPr>
            <a:normAutofit lnSpcReduction="10000"/>
          </a:bodyPr>
          <a:lstStyle/>
          <a:p>
            <a:r>
              <a:rPr lang="en-US" dirty="0"/>
              <a:t>Here is the federal money spent on interest relative to national income. </a:t>
            </a:r>
          </a:p>
        </p:txBody>
      </p:sp>
      <p:pic>
        <p:nvPicPr>
          <p:cNvPr id="4" name="Picture 3">
            <a:extLst>
              <a:ext uri="{FF2B5EF4-FFF2-40B4-BE49-F238E27FC236}">
                <a16:creationId xmlns:a16="http://schemas.microsoft.com/office/drawing/2014/main" id="{0DB8586D-7657-C742-AA9E-CA874BA659C0}"/>
              </a:ext>
            </a:extLst>
          </p:cNvPr>
          <p:cNvPicPr>
            <a:picLocks noChangeAspect="1"/>
          </p:cNvPicPr>
          <p:nvPr/>
        </p:nvPicPr>
        <p:blipFill>
          <a:blip r:embed="rId2"/>
          <a:stretch>
            <a:fillRect/>
          </a:stretch>
        </p:blipFill>
        <p:spPr>
          <a:xfrm>
            <a:off x="0" y="852755"/>
            <a:ext cx="9144000" cy="6005245"/>
          </a:xfrm>
          <a:prstGeom prst="rect">
            <a:avLst/>
          </a:prstGeom>
        </p:spPr>
      </p:pic>
    </p:spTree>
    <p:extLst>
      <p:ext uri="{BB962C8B-B14F-4D97-AF65-F5344CB8AC3E}">
        <p14:creationId xmlns:p14="http://schemas.microsoft.com/office/powerpoint/2010/main" val="67994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353FA-127D-D141-BDF8-E59859BE761E}"/>
              </a:ext>
            </a:extLst>
          </p:cNvPr>
          <p:cNvSpPr>
            <a:spLocks noGrp="1"/>
          </p:cNvSpPr>
          <p:nvPr>
            <p:ph idx="1"/>
          </p:nvPr>
        </p:nvSpPr>
        <p:spPr>
          <a:xfrm>
            <a:off x="633674" y="14807"/>
            <a:ext cx="7691719" cy="6026397"/>
          </a:xfrm>
        </p:spPr>
        <p:txBody>
          <a:bodyPr>
            <a:normAutofit lnSpcReduction="10000"/>
          </a:bodyPr>
          <a:lstStyle/>
          <a:p>
            <a:r>
              <a:rPr lang="en-US" dirty="0"/>
              <a:t>Viewed as a percent of national income the interest seems pretty small.</a:t>
            </a:r>
          </a:p>
          <a:p>
            <a:r>
              <a:rPr lang="en-US" dirty="0"/>
              <a:t>Nevertheless, we are asking future generations to pay for consumption by the present generation. Is this moral? Is it responsible? Is it rational? </a:t>
            </a:r>
          </a:p>
          <a:p>
            <a:r>
              <a:rPr lang="en-US" dirty="0"/>
              <a:t>It may well be rational. Why? Future generations may be able to pay our debts more readily than the current generation can due to inflation and higher incomes. </a:t>
            </a:r>
          </a:p>
          <a:p>
            <a:r>
              <a:rPr lang="en-US" dirty="0"/>
              <a:t>There are some who have argued that running the nation into deep debt by the Reagan and George W. Bush administrations was a deliberate strategy to prevent social spending on greater equity. Grover Norquist, a conservative ideologue, has indeed advocated such a strategy.</a:t>
            </a:r>
          </a:p>
          <a:p>
            <a:endParaRPr lang="en-US" dirty="0"/>
          </a:p>
          <a:p>
            <a:endParaRPr lang="en-US" dirty="0"/>
          </a:p>
          <a:p>
            <a:endParaRPr lang="en-US" dirty="0"/>
          </a:p>
        </p:txBody>
      </p:sp>
    </p:spTree>
    <p:extLst>
      <p:ext uri="{BB962C8B-B14F-4D97-AF65-F5344CB8AC3E}">
        <p14:creationId xmlns:p14="http://schemas.microsoft.com/office/powerpoint/2010/main" val="95633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
            <a:ext cx="7691719" cy="1106834"/>
          </a:xfrm>
        </p:spPr>
        <p:txBody>
          <a:bodyPr/>
          <a:lstStyle/>
          <a:p>
            <a:r>
              <a:rPr lang="en-US" sz="3600" dirty="0"/>
              <a:t>Macroeconomics and the Federal Debt</a:t>
            </a:r>
          </a:p>
        </p:txBody>
      </p:sp>
      <p:sp>
        <p:nvSpPr>
          <p:cNvPr id="3" name="Content Placeholder 2"/>
          <p:cNvSpPr>
            <a:spLocks noGrp="1"/>
          </p:cNvSpPr>
          <p:nvPr>
            <p:ph idx="1"/>
          </p:nvPr>
        </p:nvSpPr>
        <p:spPr>
          <a:xfrm>
            <a:off x="0" y="1106835"/>
            <a:ext cx="9143999" cy="827211"/>
          </a:xfrm>
        </p:spPr>
        <p:txBody>
          <a:bodyPr>
            <a:normAutofit/>
          </a:bodyPr>
          <a:lstStyle/>
          <a:p>
            <a:pPr marL="0" indent="0">
              <a:buNone/>
            </a:pPr>
            <a:r>
              <a:rPr lang="en-US" sz="2200" dirty="0"/>
              <a:t>Deficits and Debt have implications for the macro economy. Let’s return again to our income flow model.</a:t>
            </a:r>
          </a:p>
          <a:p>
            <a:pPr marL="0" indent="0">
              <a:buNone/>
            </a:pPr>
            <a:endParaRPr lang="en-US" sz="2200" dirty="0"/>
          </a:p>
        </p:txBody>
      </p:sp>
      <p:pic>
        <p:nvPicPr>
          <p:cNvPr id="4" name="Picture 3"/>
          <p:cNvPicPr>
            <a:picLocks noChangeAspect="1"/>
          </p:cNvPicPr>
          <p:nvPr/>
        </p:nvPicPr>
        <p:blipFill>
          <a:blip r:embed="rId2"/>
          <a:stretch>
            <a:fillRect/>
          </a:stretch>
        </p:blipFill>
        <p:spPr>
          <a:xfrm>
            <a:off x="1" y="2104446"/>
            <a:ext cx="8750740" cy="4753554"/>
          </a:xfrm>
          <a:prstGeom prst="rect">
            <a:avLst/>
          </a:prstGeom>
        </p:spPr>
      </p:pic>
    </p:spTree>
    <p:extLst>
      <p:ext uri="{BB962C8B-B14F-4D97-AF65-F5344CB8AC3E}">
        <p14:creationId xmlns:p14="http://schemas.microsoft.com/office/powerpoint/2010/main" val="4227049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7999"/>
          </a:xfrm>
        </p:spPr>
        <p:txBody>
          <a:bodyPr/>
          <a:lstStyle/>
          <a:p>
            <a:r>
              <a:rPr lang="en-US" dirty="0"/>
              <a:t>Deficits and debt can be good or bad, depending on one’s perspective. </a:t>
            </a:r>
          </a:p>
          <a:p>
            <a:r>
              <a:rPr lang="en-US" dirty="0"/>
              <a:t>Deficit spending can be used to inject money into the income stream during times of economic decline. Tax cuts can also be used to reduce leakages from the income stream. Both can be considered economic stimulus, as recommended by Keynes.</a:t>
            </a:r>
          </a:p>
          <a:p>
            <a:r>
              <a:rPr lang="en-US" dirty="0"/>
              <a:t>However, deficits and debt also increase competition for money in the system. Government demands money when it incurs deficits. It gets this money by selling debt instruments such as bonds, Treasury Bill and Notes. This shifts the money demand curve upward, which results theoretically in higher interest rates. In other words, government competes with private actors for money, resulting in higher interest rates for everyone.</a:t>
            </a:r>
          </a:p>
        </p:txBody>
      </p:sp>
    </p:spTree>
    <p:extLst>
      <p:ext uri="{BB962C8B-B14F-4D97-AF65-F5344CB8AC3E}">
        <p14:creationId xmlns:p14="http://schemas.microsoft.com/office/powerpoint/2010/main" val="298214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9144000" cy="559241"/>
          </a:xfrm>
        </p:spPr>
        <p:txBody>
          <a:bodyPr>
            <a:normAutofit/>
          </a:bodyPr>
          <a:lstStyle/>
          <a:p>
            <a:pPr marL="0" indent="0">
              <a:buNone/>
            </a:pPr>
            <a:r>
              <a:rPr lang="en-US" sz="2200" dirty="0"/>
              <a:t>Consider the following graph in evaluating the implication.</a:t>
            </a:r>
          </a:p>
        </p:txBody>
      </p:sp>
      <p:pic>
        <p:nvPicPr>
          <p:cNvPr id="4" name="Picture 3"/>
          <p:cNvPicPr>
            <a:picLocks noChangeAspect="1"/>
          </p:cNvPicPr>
          <p:nvPr/>
        </p:nvPicPr>
        <p:blipFill>
          <a:blip r:embed="rId2"/>
          <a:stretch>
            <a:fillRect/>
          </a:stretch>
        </p:blipFill>
        <p:spPr>
          <a:xfrm>
            <a:off x="535999" y="535939"/>
            <a:ext cx="8262688" cy="5114738"/>
          </a:xfrm>
          <a:prstGeom prst="rect">
            <a:avLst/>
          </a:prstGeom>
        </p:spPr>
      </p:pic>
      <p:sp>
        <p:nvSpPr>
          <p:cNvPr id="6" name="TextBox 5"/>
          <p:cNvSpPr txBox="1"/>
          <p:nvPr/>
        </p:nvSpPr>
        <p:spPr>
          <a:xfrm>
            <a:off x="256347" y="5743878"/>
            <a:ext cx="8704132" cy="769441"/>
          </a:xfrm>
          <a:prstGeom prst="rect">
            <a:avLst/>
          </a:prstGeom>
          <a:noFill/>
        </p:spPr>
        <p:txBody>
          <a:bodyPr wrap="square" rtlCol="0">
            <a:spAutoFit/>
          </a:bodyPr>
          <a:lstStyle/>
          <a:p>
            <a:r>
              <a:rPr lang="en-US" sz="2200" dirty="0"/>
              <a:t>In other words, as government competes for money, the  quantity demanded of money increases. This, in turn, pushes up interest rates.</a:t>
            </a:r>
          </a:p>
        </p:txBody>
      </p:sp>
    </p:spTree>
    <p:extLst>
      <p:ext uri="{BB962C8B-B14F-4D97-AF65-F5344CB8AC3E}">
        <p14:creationId xmlns:p14="http://schemas.microsoft.com/office/powerpoint/2010/main" val="2108773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6857999"/>
          </a:xfrm>
        </p:spPr>
        <p:txBody>
          <a:bodyPr>
            <a:normAutofit/>
          </a:bodyPr>
          <a:lstStyle/>
          <a:p>
            <a:r>
              <a:rPr lang="en-US" sz="2200" dirty="0"/>
              <a:t>This is theoretically true, but there is a controversy in the literature as to how large the effect is.</a:t>
            </a:r>
          </a:p>
          <a:p>
            <a:r>
              <a:rPr lang="en-US" sz="2200" dirty="0"/>
              <a:t>There is also the supply side of these relations to consider. Deficits and debt also affect interest rates as the Treasury Department attempts to fund the federal deficit. Selling bonds and treasury notes to fund the deficit drains money from the system, </a:t>
            </a:r>
            <a:r>
              <a:rPr lang="en-US" sz="2200" b="1" dirty="0"/>
              <a:t>exactly</a:t>
            </a:r>
            <a:r>
              <a:rPr lang="en-US" sz="2200" dirty="0"/>
              <a:t> in the same way as the FED does through open market operations. Decreasing the money supply should also increase interest rates. </a:t>
            </a:r>
          </a:p>
          <a:p>
            <a:r>
              <a:rPr lang="en-US" sz="2200" dirty="0"/>
              <a:t>Government deficits also impact other elements of the </a:t>
            </a:r>
            <a:r>
              <a:rPr lang="en-US" sz="2200" dirty="0" err="1"/>
              <a:t>macroeconomy</a:t>
            </a:r>
            <a:r>
              <a:rPr lang="en-US" sz="2200" dirty="0"/>
              <a:t>. If we return to the income flow model again, we can see that there is also an effect of deficits (and potentially higher interest rates) on the saving (increases) and investment (reduces) part of this model, as well as on the Imports/Exports part (increased U.S. interest rates increase foreign participation in U.S. </a:t>
            </a:r>
            <a:r>
              <a:rPr lang="en-US" sz="2200"/>
              <a:t>securities). </a:t>
            </a:r>
            <a:endParaRPr lang="en-US" sz="2200" dirty="0"/>
          </a:p>
        </p:txBody>
      </p:sp>
    </p:spTree>
    <p:extLst>
      <p:ext uri="{BB962C8B-B14F-4D97-AF65-F5344CB8AC3E}">
        <p14:creationId xmlns:p14="http://schemas.microsoft.com/office/powerpoint/2010/main" val="237603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
            <a:ext cx="9144000" cy="1526264"/>
          </a:xfrm>
        </p:spPr>
        <p:txBody>
          <a:bodyPr>
            <a:normAutofit fontScale="92500"/>
          </a:bodyPr>
          <a:lstStyle/>
          <a:p>
            <a:r>
              <a:rPr lang="en-US" sz="2200" dirty="0"/>
              <a:t>This FRED graph runs from 1901 to present. The blue line is federal spending and the red line is federal revenues. Note that the distance between the lines has increased 1) when there are large tax cuts and 2) when the economy was very weak or in recession such as from 2001-2002 or 2008-2010.</a:t>
            </a:r>
          </a:p>
        </p:txBody>
      </p:sp>
      <p:pic>
        <p:nvPicPr>
          <p:cNvPr id="5" name="Picture 4">
            <a:extLst>
              <a:ext uri="{FF2B5EF4-FFF2-40B4-BE49-F238E27FC236}">
                <a16:creationId xmlns:a16="http://schemas.microsoft.com/office/drawing/2014/main" id="{A137EB23-D409-0743-8BAC-041482100FF7}"/>
              </a:ext>
            </a:extLst>
          </p:cNvPr>
          <p:cNvPicPr>
            <a:picLocks noChangeAspect="1"/>
          </p:cNvPicPr>
          <p:nvPr/>
        </p:nvPicPr>
        <p:blipFill>
          <a:blip r:embed="rId2"/>
          <a:stretch>
            <a:fillRect/>
          </a:stretch>
        </p:blipFill>
        <p:spPr>
          <a:xfrm>
            <a:off x="0" y="1284270"/>
            <a:ext cx="9144000" cy="5573730"/>
          </a:xfrm>
          <a:prstGeom prst="rect">
            <a:avLst/>
          </a:prstGeom>
        </p:spPr>
      </p:pic>
    </p:spTree>
    <p:extLst>
      <p:ext uri="{BB962C8B-B14F-4D97-AF65-F5344CB8AC3E}">
        <p14:creationId xmlns:p14="http://schemas.microsoft.com/office/powerpoint/2010/main" val="1866701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38" y="18923"/>
            <a:ext cx="7829258" cy="3379134"/>
          </a:xfrm>
          <a:prstGeom prst="rect">
            <a:avLst/>
          </a:prstGeom>
        </p:spPr>
      </p:pic>
      <p:sp>
        <p:nvSpPr>
          <p:cNvPr id="5" name="TextBox 4"/>
          <p:cNvSpPr txBox="1"/>
          <p:nvPr/>
        </p:nvSpPr>
        <p:spPr>
          <a:xfrm>
            <a:off x="1" y="3435536"/>
            <a:ext cx="9251330" cy="3816429"/>
          </a:xfrm>
          <a:prstGeom prst="rect">
            <a:avLst/>
          </a:prstGeom>
          <a:noFill/>
        </p:spPr>
        <p:txBody>
          <a:bodyPr wrap="square" rtlCol="0">
            <a:spAutoFit/>
          </a:bodyPr>
          <a:lstStyle/>
          <a:p>
            <a:r>
              <a:rPr lang="en-US" sz="2200" dirty="0"/>
              <a:t>Higher interest rates should in theory increase savings, but reduce </a:t>
            </a:r>
          </a:p>
          <a:p>
            <a:r>
              <a:rPr lang="en-US" sz="2200" dirty="0"/>
              <a:t>investment, thereby reducing national income, an opposite effect from </a:t>
            </a:r>
          </a:p>
          <a:p>
            <a:r>
              <a:rPr lang="en-US" sz="2200" dirty="0"/>
              <a:t>what was intended by incurring the deficit in the first place. </a:t>
            </a:r>
          </a:p>
          <a:p>
            <a:r>
              <a:rPr lang="en-US" sz="2200" dirty="0"/>
              <a:t> </a:t>
            </a:r>
          </a:p>
          <a:p>
            <a:r>
              <a:rPr lang="en-US" sz="2200" dirty="0"/>
              <a:t>Higher interest rates also should in theory affect capital flows into and </a:t>
            </a:r>
          </a:p>
          <a:p>
            <a:r>
              <a:rPr lang="en-US" sz="2200" dirty="0"/>
              <a:t>out of the country (Exports/Imports). Higher interest rates attract foreign</a:t>
            </a:r>
          </a:p>
          <a:p>
            <a:r>
              <a:rPr lang="en-US" sz="2200" dirty="0"/>
              <a:t>capital if they are higher than in the sending country. The resulting </a:t>
            </a:r>
          </a:p>
          <a:p>
            <a:r>
              <a:rPr lang="en-US" sz="2200" dirty="0"/>
              <a:t>increase in foreign capital increases the money supply, which in turn </a:t>
            </a:r>
          </a:p>
          <a:p>
            <a:r>
              <a:rPr lang="en-US" sz="2200" dirty="0"/>
              <a:t>should decrease interest rates. Hence, foreign capital inflows due to higher</a:t>
            </a:r>
          </a:p>
          <a:p>
            <a:r>
              <a:rPr lang="en-US" sz="2200" dirty="0"/>
              <a:t> interest rates are </a:t>
            </a:r>
            <a:r>
              <a:rPr lang="en-US" sz="2200" dirty="0" err="1"/>
              <a:t>stimulative</a:t>
            </a:r>
            <a:r>
              <a:rPr lang="en-US" sz="2200" dirty="0"/>
              <a:t>. </a:t>
            </a:r>
          </a:p>
          <a:p>
            <a:endParaRPr lang="en-US" sz="2200" dirty="0"/>
          </a:p>
        </p:txBody>
      </p:sp>
    </p:spTree>
    <p:extLst>
      <p:ext uri="{BB962C8B-B14F-4D97-AF65-F5344CB8AC3E}">
        <p14:creationId xmlns:p14="http://schemas.microsoft.com/office/powerpoint/2010/main" val="2744931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0"/>
            <a:ext cx="7691719" cy="757307"/>
          </a:xfrm>
        </p:spPr>
        <p:txBody>
          <a:bodyPr/>
          <a:lstStyle/>
          <a:p>
            <a:r>
              <a:rPr lang="en-US" sz="3600" dirty="0"/>
              <a:t>Understanding These Effects</a:t>
            </a:r>
          </a:p>
        </p:txBody>
      </p:sp>
      <p:sp>
        <p:nvSpPr>
          <p:cNvPr id="3" name="Content Placeholder 2"/>
          <p:cNvSpPr>
            <a:spLocks noGrp="1"/>
          </p:cNvSpPr>
          <p:nvPr>
            <p:ph idx="1"/>
          </p:nvPr>
        </p:nvSpPr>
        <p:spPr>
          <a:xfrm>
            <a:off x="0" y="757307"/>
            <a:ext cx="9143999" cy="1071881"/>
          </a:xfrm>
        </p:spPr>
        <p:txBody>
          <a:bodyPr>
            <a:normAutofit lnSpcReduction="10000"/>
          </a:bodyPr>
          <a:lstStyle/>
          <a:p>
            <a:r>
              <a:rPr lang="en-US" sz="2200" dirty="0"/>
              <a:t>All of this seems complex. However, the Keynesian IS/LM model of general equilibrium offers a way to understand these effects and the interconnection between fiscal and monetary policy. </a:t>
            </a:r>
          </a:p>
        </p:txBody>
      </p:sp>
      <p:pic>
        <p:nvPicPr>
          <p:cNvPr id="4" name="Picture 3"/>
          <p:cNvPicPr>
            <a:picLocks noChangeAspect="1"/>
          </p:cNvPicPr>
          <p:nvPr/>
        </p:nvPicPr>
        <p:blipFill>
          <a:blip r:embed="rId2"/>
          <a:stretch>
            <a:fillRect/>
          </a:stretch>
        </p:blipFill>
        <p:spPr>
          <a:xfrm>
            <a:off x="1549400" y="1829187"/>
            <a:ext cx="6032500" cy="5022029"/>
          </a:xfrm>
          <a:prstGeom prst="rect">
            <a:avLst/>
          </a:prstGeom>
        </p:spPr>
      </p:pic>
    </p:spTree>
    <p:extLst>
      <p:ext uri="{BB962C8B-B14F-4D97-AF65-F5344CB8AC3E}">
        <p14:creationId xmlns:p14="http://schemas.microsoft.com/office/powerpoint/2010/main" val="709356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6857999"/>
          </a:xfrm>
        </p:spPr>
        <p:txBody>
          <a:bodyPr>
            <a:normAutofit fontScale="92500" lnSpcReduction="10000"/>
          </a:bodyPr>
          <a:lstStyle/>
          <a:p>
            <a:r>
              <a:rPr lang="en-US" dirty="0"/>
              <a:t>See </a:t>
            </a:r>
            <a:r>
              <a:rPr lang="en-US" dirty="0">
                <a:hlinkClick r:id="rId2"/>
              </a:rPr>
              <a:t>https://en.wikipedia.org/wiki/IS%E2%80%93LM_model</a:t>
            </a:r>
            <a:r>
              <a:rPr lang="en-US" dirty="0"/>
              <a:t> </a:t>
            </a:r>
          </a:p>
          <a:p>
            <a:r>
              <a:rPr lang="en-US" dirty="0"/>
              <a:t>Note that the IS-LM model is just a mathematical representation of Keynes macroeconomic theory that connects fiscal and monetary policy. </a:t>
            </a:r>
          </a:p>
          <a:p>
            <a:r>
              <a:rPr lang="en-US" b="1" dirty="0" err="1"/>
              <a:t>i</a:t>
            </a:r>
            <a:r>
              <a:rPr lang="en-US" dirty="0"/>
              <a:t> is the interest rate, while </a:t>
            </a:r>
            <a:r>
              <a:rPr lang="en-US" b="1" dirty="0"/>
              <a:t>Y</a:t>
            </a:r>
            <a:r>
              <a:rPr lang="en-US" dirty="0"/>
              <a:t> is output in the form of national income (what is in the income loop in our simplified model of the economy).</a:t>
            </a:r>
          </a:p>
          <a:p>
            <a:r>
              <a:rPr lang="en-US" dirty="0">
                <a:solidFill>
                  <a:srgbClr val="FF0000"/>
                </a:solidFill>
              </a:rPr>
              <a:t>IS stands for Investment and Savings equilibrium</a:t>
            </a:r>
            <a:r>
              <a:rPr lang="en-US" dirty="0"/>
              <a:t>. </a:t>
            </a:r>
          </a:p>
          <a:p>
            <a:r>
              <a:rPr lang="en-US" dirty="0"/>
              <a:t>Note that the IS curve slopes downward as national income increases. </a:t>
            </a:r>
          </a:p>
          <a:p>
            <a:r>
              <a:rPr lang="en-US" dirty="0">
                <a:solidFill>
                  <a:srgbClr val="FF0000"/>
                </a:solidFill>
              </a:rPr>
              <a:t>The IS curve shows every possible point with respect to the interest rate </a:t>
            </a:r>
            <a:r>
              <a:rPr lang="en-US" b="1" dirty="0" err="1">
                <a:solidFill>
                  <a:srgbClr val="FF0000"/>
                </a:solidFill>
              </a:rPr>
              <a:t>i</a:t>
            </a:r>
            <a:r>
              <a:rPr lang="en-US" dirty="0">
                <a:solidFill>
                  <a:srgbClr val="FF0000"/>
                </a:solidFill>
              </a:rPr>
              <a:t> and </a:t>
            </a:r>
            <a:r>
              <a:rPr lang="en-US" b="1" dirty="0">
                <a:solidFill>
                  <a:srgbClr val="FF0000"/>
                </a:solidFill>
              </a:rPr>
              <a:t>Y</a:t>
            </a:r>
            <a:r>
              <a:rPr lang="en-US" dirty="0">
                <a:solidFill>
                  <a:srgbClr val="FF0000"/>
                </a:solidFill>
              </a:rPr>
              <a:t> (GDP) where investment is equal to savings.  </a:t>
            </a:r>
          </a:p>
          <a:p>
            <a:r>
              <a:rPr lang="en-US" dirty="0">
                <a:solidFill>
                  <a:srgbClr val="FF0000"/>
                </a:solidFill>
              </a:rPr>
              <a:t>For the IS curve, the independent variable is the interest rate and the dependent variable is the level of national income.</a:t>
            </a:r>
            <a:r>
              <a:rPr lang="en-US" dirty="0"/>
              <a:t> </a:t>
            </a:r>
          </a:p>
          <a:p>
            <a:r>
              <a:rPr lang="en-US" dirty="0"/>
              <a:t>Any change in consumption, investment, or government taxation or spending will affect the location of the IS curve.</a:t>
            </a:r>
          </a:p>
          <a:p>
            <a:endParaRPr lang="en-US" dirty="0"/>
          </a:p>
        </p:txBody>
      </p:sp>
    </p:spTree>
    <p:extLst>
      <p:ext uri="{BB962C8B-B14F-4D97-AF65-F5344CB8AC3E}">
        <p14:creationId xmlns:p14="http://schemas.microsoft.com/office/powerpoint/2010/main" val="1966145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6857999"/>
          </a:xfrm>
        </p:spPr>
        <p:txBody>
          <a:bodyPr>
            <a:normAutofit/>
          </a:bodyPr>
          <a:lstStyle/>
          <a:p>
            <a:r>
              <a:rPr lang="en-US" sz="2200" dirty="0">
                <a:solidFill>
                  <a:srgbClr val="FF0000"/>
                </a:solidFill>
              </a:rPr>
              <a:t>The LM curve stands for Liquidity Preference and Money Supply equilibrium. </a:t>
            </a:r>
          </a:p>
          <a:p>
            <a:r>
              <a:rPr lang="en-US" sz="2200" dirty="0">
                <a:solidFill>
                  <a:srgbClr val="FF0000"/>
                </a:solidFill>
              </a:rPr>
              <a:t>The LM curve shows all combinations of interest rates and levels of national income for which the money market is in equilibrium. </a:t>
            </a:r>
          </a:p>
          <a:p>
            <a:r>
              <a:rPr lang="en-US" sz="2200" dirty="0">
                <a:solidFill>
                  <a:srgbClr val="FF0000"/>
                </a:solidFill>
              </a:rPr>
              <a:t>For the LM, the independent variable is the level of national income and the dependent variable is the interest rate.</a:t>
            </a:r>
          </a:p>
          <a:p>
            <a:r>
              <a:rPr lang="en-US" sz="2200" dirty="0"/>
              <a:t>Anything that affects the demand for money and money supply can shift the LM curve. This includes transaction demands, willingness to invest, FED operations, willingness of commercial banks to lend money, and foreign investment.</a:t>
            </a:r>
          </a:p>
          <a:p>
            <a:r>
              <a:rPr lang="en-US" sz="2200" dirty="0">
                <a:solidFill>
                  <a:srgbClr val="FF0000"/>
                </a:solidFill>
              </a:rPr>
              <a:t>The intersection of the IS/LM curves shows when there is simultaneous equilibrium in interest rates and national income. </a:t>
            </a:r>
          </a:p>
          <a:p>
            <a:r>
              <a:rPr lang="en-US" sz="2200" dirty="0"/>
              <a:t>The IS/LM framework allows us understand macroeconomic policy effects. </a:t>
            </a:r>
          </a:p>
        </p:txBody>
      </p:sp>
    </p:spTree>
    <p:extLst>
      <p:ext uri="{BB962C8B-B14F-4D97-AF65-F5344CB8AC3E}">
        <p14:creationId xmlns:p14="http://schemas.microsoft.com/office/powerpoint/2010/main" val="104920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3206" y="385214"/>
            <a:ext cx="7565558" cy="2638819"/>
          </a:xfrm>
          <a:prstGeom prst="rect">
            <a:avLst/>
          </a:prstGeom>
        </p:spPr>
      </p:pic>
      <p:pic>
        <p:nvPicPr>
          <p:cNvPr id="5" name="Picture 4"/>
          <p:cNvPicPr>
            <a:picLocks noChangeAspect="1"/>
          </p:cNvPicPr>
          <p:nvPr/>
        </p:nvPicPr>
        <p:blipFill>
          <a:blip r:embed="rId3"/>
          <a:stretch>
            <a:fillRect/>
          </a:stretch>
        </p:blipFill>
        <p:spPr>
          <a:xfrm>
            <a:off x="2213902" y="3024034"/>
            <a:ext cx="4381197" cy="3834861"/>
          </a:xfrm>
          <a:prstGeom prst="rect">
            <a:avLst/>
          </a:prstGeom>
        </p:spPr>
      </p:pic>
      <p:sp>
        <p:nvSpPr>
          <p:cNvPr id="2" name="TextBox 1"/>
          <p:cNvSpPr txBox="1"/>
          <p:nvPr/>
        </p:nvSpPr>
        <p:spPr>
          <a:xfrm>
            <a:off x="146202" y="-45672"/>
            <a:ext cx="8634608" cy="430887"/>
          </a:xfrm>
          <a:prstGeom prst="rect">
            <a:avLst/>
          </a:prstGeom>
          <a:noFill/>
        </p:spPr>
        <p:txBody>
          <a:bodyPr wrap="none" rtlCol="0">
            <a:spAutoFit/>
          </a:bodyPr>
          <a:lstStyle/>
          <a:p>
            <a:r>
              <a:rPr lang="en-US" sz="2200" dirty="0"/>
              <a:t>Consider first fiscal policy which only shifts IS. (The top 4 rows below.)</a:t>
            </a:r>
          </a:p>
        </p:txBody>
      </p:sp>
    </p:spTree>
    <p:extLst>
      <p:ext uri="{BB962C8B-B14F-4D97-AF65-F5344CB8AC3E}">
        <p14:creationId xmlns:p14="http://schemas.microsoft.com/office/powerpoint/2010/main" val="47781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407780"/>
          </a:xfrm>
        </p:spPr>
        <p:txBody>
          <a:bodyPr>
            <a:normAutofit fontScale="92500"/>
          </a:bodyPr>
          <a:lstStyle/>
          <a:p>
            <a:pPr marL="0" indent="0">
              <a:buNone/>
            </a:pPr>
            <a:r>
              <a:rPr lang="en-US" sz="2200" dirty="0"/>
              <a:t>Consider now monetary policy, which only shifts LM (the last two rows below). </a:t>
            </a:r>
          </a:p>
        </p:txBody>
      </p:sp>
      <p:pic>
        <p:nvPicPr>
          <p:cNvPr id="4" name="Picture 3"/>
          <p:cNvPicPr>
            <a:picLocks noChangeAspect="1"/>
          </p:cNvPicPr>
          <p:nvPr/>
        </p:nvPicPr>
        <p:blipFill>
          <a:blip r:embed="rId2"/>
          <a:stretch>
            <a:fillRect/>
          </a:stretch>
        </p:blipFill>
        <p:spPr>
          <a:xfrm>
            <a:off x="885562" y="407781"/>
            <a:ext cx="7503964" cy="2705100"/>
          </a:xfrm>
          <a:prstGeom prst="rect">
            <a:avLst/>
          </a:prstGeom>
        </p:spPr>
      </p:pic>
      <p:pic>
        <p:nvPicPr>
          <p:cNvPr id="5" name="Picture 4"/>
          <p:cNvPicPr>
            <a:picLocks noChangeAspect="1"/>
          </p:cNvPicPr>
          <p:nvPr/>
        </p:nvPicPr>
        <p:blipFill>
          <a:blip r:embed="rId3"/>
          <a:stretch>
            <a:fillRect/>
          </a:stretch>
        </p:blipFill>
        <p:spPr>
          <a:xfrm>
            <a:off x="2400343" y="3112880"/>
            <a:ext cx="4635088" cy="3745119"/>
          </a:xfrm>
          <a:prstGeom prst="rect">
            <a:avLst/>
          </a:prstGeom>
        </p:spPr>
      </p:pic>
    </p:spTree>
    <p:extLst>
      <p:ext uri="{BB962C8B-B14F-4D97-AF65-F5344CB8AC3E}">
        <p14:creationId xmlns:p14="http://schemas.microsoft.com/office/powerpoint/2010/main" val="2134330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7999"/>
          </a:xfrm>
        </p:spPr>
        <p:txBody>
          <a:bodyPr/>
          <a:lstStyle/>
          <a:p>
            <a:r>
              <a:rPr lang="en-US" dirty="0"/>
              <a:t>If the government reduces taxes or increases spending, then this shifts the IS curve up, resulting in increased national income, and increasing interest rates.</a:t>
            </a:r>
          </a:p>
          <a:p>
            <a:r>
              <a:rPr lang="en-US" dirty="0"/>
              <a:t>If the FED increases the money supply, then this shifts the LM curve down. This results in higher national income and lower interest rates.</a:t>
            </a:r>
          </a:p>
          <a:p>
            <a:r>
              <a:rPr lang="en-US" dirty="0"/>
              <a:t>However, there is a catch to all this. The extent to which either fiscal or monetary policy can affect interest rates and national income depends on the slopes of the two functions. </a:t>
            </a:r>
            <a:br>
              <a:rPr lang="en-US" dirty="0"/>
            </a:br>
            <a:endParaRPr lang="en-US" dirty="0"/>
          </a:p>
        </p:txBody>
      </p:sp>
    </p:spTree>
    <p:extLst>
      <p:ext uri="{BB962C8B-B14F-4D97-AF65-F5344CB8AC3E}">
        <p14:creationId xmlns:p14="http://schemas.microsoft.com/office/powerpoint/2010/main" val="277814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2493288"/>
          </a:xfrm>
        </p:spPr>
        <p:txBody>
          <a:bodyPr>
            <a:normAutofit/>
          </a:bodyPr>
          <a:lstStyle/>
          <a:p>
            <a:r>
              <a:rPr lang="en-US" sz="2200" dirty="0"/>
              <a:t>With a horizontal LM curve, a change in fiscal policy shifts the IS curve and we will see a movement along the LM curve.  Because the LM curve is horizontal, we will see ONLY a change in GDP and not interest rates. This means that fiscal policy is super effective at changing GDP because there is no change in the interest rate causing crowding out.  A change in monetary policy will shift the LM curve up or down, with an associated movement along the IS curve as normal.</a:t>
            </a:r>
          </a:p>
        </p:txBody>
      </p:sp>
      <p:pic>
        <p:nvPicPr>
          <p:cNvPr id="4" name="Picture 3"/>
          <p:cNvPicPr>
            <a:picLocks noChangeAspect="1"/>
          </p:cNvPicPr>
          <p:nvPr/>
        </p:nvPicPr>
        <p:blipFill>
          <a:blip r:embed="rId2"/>
          <a:stretch>
            <a:fillRect/>
          </a:stretch>
        </p:blipFill>
        <p:spPr>
          <a:xfrm>
            <a:off x="2070100" y="2493289"/>
            <a:ext cx="4991100" cy="4373062"/>
          </a:xfrm>
          <a:prstGeom prst="rect">
            <a:avLst/>
          </a:prstGeom>
        </p:spPr>
      </p:pic>
    </p:spTree>
    <p:extLst>
      <p:ext uri="{BB962C8B-B14F-4D97-AF65-F5344CB8AC3E}">
        <p14:creationId xmlns:p14="http://schemas.microsoft.com/office/powerpoint/2010/main" val="235688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1770933"/>
          </a:xfrm>
        </p:spPr>
        <p:txBody>
          <a:bodyPr>
            <a:normAutofit/>
          </a:bodyPr>
          <a:lstStyle/>
          <a:p>
            <a:r>
              <a:rPr lang="en-US" sz="2200" dirty="0"/>
              <a:t>With a vertical IS curve, a change in fiscal policy shifts the IS curve and we see a movement along the LM curve.  A change in monetary policy shifts the LM curve and we see a movement along the IS curve which will ONLY change the interest rate, not real GDP.  This means monetary policy is ineffective at increasing or decreasing real GDP.</a:t>
            </a:r>
          </a:p>
        </p:txBody>
      </p:sp>
      <p:pic>
        <p:nvPicPr>
          <p:cNvPr id="4" name="Picture 3"/>
          <p:cNvPicPr>
            <a:picLocks noChangeAspect="1"/>
          </p:cNvPicPr>
          <p:nvPr/>
        </p:nvPicPr>
        <p:blipFill>
          <a:blip r:embed="rId2"/>
          <a:stretch>
            <a:fillRect/>
          </a:stretch>
        </p:blipFill>
        <p:spPr>
          <a:xfrm>
            <a:off x="1930400" y="2078339"/>
            <a:ext cx="5270500" cy="4762500"/>
          </a:xfrm>
          <a:prstGeom prst="rect">
            <a:avLst/>
          </a:prstGeom>
        </p:spPr>
      </p:pic>
    </p:spTree>
    <p:extLst>
      <p:ext uri="{BB962C8B-B14F-4D97-AF65-F5344CB8AC3E}">
        <p14:creationId xmlns:p14="http://schemas.microsoft.com/office/powerpoint/2010/main" val="232047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9144000" cy="2097158"/>
          </a:xfrm>
        </p:spPr>
        <p:txBody>
          <a:bodyPr>
            <a:normAutofit fontScale="92500" lnSpcReduction="10000"/>
          </a:bodyPr>
          <a:lstStyle/>
          <a:p>
            <a:r>
              <a:rPr lang="en-US" sz="2200" dirty="0"/>
              <a:t>Finally, with a vertical LM curve, a change in fiscal policy shifts the IS curve and we will see a movement along the LM curve.  Because the LM curve is vertical, we will see ONLY a change in interest rates, no change in GDP.  This means that fiscal policy is ineffective at changing GDP in this situation.  A change in monetary policy will shift the LM curve, with an associated movement along the IS curve as normal.</a:t>
            </a:r>
            <a:br>
              <a:rPr lang="en-US" sz="2200" dirty="0"/>
            </a:br>
            <a:endParaRPr lang="en-US" sz="2200" dirty="0"/>
          </a:p>
        </p:txBody>
      </p:sp>
      <p:pic>
        <p:nvPicPr>
          <p:cNvPr id="4" name="Picture 3"/>
          <p:cNvPicPr>
            <a:picLocks noChangeAspect="1"/>
          </p:cNvPicPr>
          <p:nvPr/>
        </p:nvPicPr>
        <p:blipFill>
          <a:blip r:embed="rId2"/>
          <a:stretch>
            <a:fillRect/>
          </a:stretch>
        </p:blipFill>
        <p:spPr>
          <a:xfrm>
            <a:off x="1765300" y="1810478"/>
            <a:ext cx="5600700" cy="5054600"/>
          </a:xfrm>
          <a:prstGeom prst="rect">
            <a:avLst/>
          </a:prstGeom>
        </p:spPr>
      </p:pic>
    </p:spTree>
    <p:extLst>
      <p:ext uri="{BB962C8B-B14F-4D97-AF65-F5344CB8AC3E}">
        <p14:creationId xmlns:p14="http://schemas.microsoft.com/office/powerpoint/2010/main" val="269721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9143999" cy="1468010"/>
          </a:xfrm>
        </p:spPr>
        <p:txBody>
          <a:bodyPr>
            <a:normAutofit fontScale="92500"/>
          </a:bodyPr>
          <a:lstStyle/>
          <a:p>
            <a:pPr marL="0" indent="0">
              <a:buNone/>
            </a:pPr>
            <a:r>
              <a:rPr lang="en-US" sz="2200" dirty="0"/>
              <a:t>This FRED graph tracks the Federal debt over this same period. Looks like it is growing exponentially. However, there are periods of accelerated growth during the period from 1981-1990 and from 2001-2008 (associated with the Reagan and GW Bush tax cuts). However, it really took off after 2007 after the Great Recession. </a:t>
            </a:r>
          </a:p>
        </p:txBody>
      </p:sp>
      <p:pic>
        <p:nvPicPr>
          <p:cNvPr id="5" name="Picture 4">
            <a:extLst>
              <a:ext uri="{FF2B5EF4-FFF2-40B4-BE49-F238E27FC236}">
                <a16:creationId xmlns:a16="http://schemas.microsoft.com/office/drawing/2014/main" id="{C4E9BE55-4913-4F43-A49B-96B72445B411}"/>
              </a:ext>
            </a:extLst>
          </p:cNvPr>
          <p:cNvPicPr>
            <a:picLocks noChangeAspect="1"/>
          </p:cNvPicPr>
          <p:nvPr/>
        </p:nvPicPr>
        <p:blipFill>
          <a:blip r:embed="rId2"/>
          <a:stretch>
            <a:fillRect/>
          </a:stretch>
        </p:blipFill>
        <p:spPr>
          <a:xfrm>
            <a:off x="0" y="1294544"/>
            <a:ext cx="9144000" cy="5563455"/>
          </a:xfrm>
          <a:prstGeom prst="rect">
            <a:avLst/>
          </a:prstGeom>
        </p:spPr>
      </p:pic>
    </p:spTree>
    <p:extLst>
      <p:ext uri="{BB962C8B-B14F-4D97-AF65-F5344CB8AC3E}">
        <p14:creationId xmlns:p14="http://schemas.microsoft.com/office/powerpoint/2010/main" val="2648202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6857999"/>
          </a:xfrm>
        </p:spPr>
        <p:txBody>
          <a:bodyPr>
            <a:normAutofit fontScale="92500" lnSpcReduction="10000"/>
          </a:bodyPr>
          <a:lstStyle/>
          <a:p>
            <a:r>
              <a:rPr lang="en-US" dirty="0"/>
              <a:t>Of course, these are the extreme cases. In practice, the slopes of the two functions will never be at the ideal; nor will they be at the vertical or horizontal extremes. They will be somewhere in between.</a:t>
            </a:r>
          </a:p>
          <a:p>
            <a:r>
              <a:rPr lang="en-US" b="1" dirty="0">
                <a:solidFill>
                  <a:srgbClr val="FF0000"/>
                </a:solidFill>
              </a:rPr>
              <a:t>The steepness of the IS curve depends on the response of saving and investment to a change in interest rates and national income.</a:t>
            </a:r>
          </a:p>
          <a:p>
            <a:r>
              <a:rPr lang="en-US" b="1" dirty="0">
                <a:solidFill>
                  <a:srgbClr val="FF0000"/>
                </a:solidFill>
              </a:rPr>
              <a:t>The steepness of the LM curve depends on the extent to which the demand for money changes in response to interest rates and national income.</a:t>
            </a:r>
          </a:p>
          <a:p>
            <a:r>
              <a:rPr lang="en-US" dirty="0"/>
              <a:t>The slopes of both curves are also </a:t>
            </a:r>
            <a:r>
              <a:rPr lang="en-US" b="1" dirty="0">
                <a:solidFill>
                  <a:srgbClr val="FF0000"/>
                </a:solidFill>
              </a:rPr>
              <a:t>a function of uncertainty</a:t>
            </a:r>
            <a:r>
              <a:rPr lang="en-US" dirty="0">
                <a:solidFill>
                  <a:srgbClr val="FF0000"/>
                </a:solidFill>
              </a:rPr>
              <a:t> </a:t>
            </a:r>
            <a:r>
              <a:rPr lang="en-US" dirty="0"/>
              <a:t>about the economy. If economic actors are uncertain about the future, then there is little that either fiscal or monetary policy can do to change their behavior. </a:t>
            </a:r>
          </a:p>
          <a:p>
            <a:r>
              <a:rPr lang="en-US" dirty="0"/>
              <a:t>More intuitively, businesses and individuals are unlikely to demand money or invest when there is uncertainty that their investment will be rewarded. Under this circumstance, they are more likely to save and wait for less uncertain times.</a:t>
            </a:r>
            <a:br>
              <a:rPr lang="en-US" dirty="0"/>
            </a:br>
            <a:endParaRPr lang="en-US" dirty="0"/>
          </a:p>
        </p:txBody>
      </p:sp>
    </p:spTree>
    <p:extLst>
      <p:ext uri="{BB962C8B-B14F-4D97-AF65-F5344CB8AC3E}">
        <p14:creationId xmlns:p14="http://schemas.microsoft.com/office/powerpoint/2010/main" val="140965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7999"/>
          </a:xfrm>
        </p:spPr>
        <p:txBody>
          <a:bodyPr>
            <a:normAutofit/>
          </a:bodyPr>
          <a:lstStyle/>
          <a:p>
            <a:r>
              <a:rPr lang="en-US" sz="2200" dirty="0"/>
              <a:t>However, debt only has meaning in the context of one’s income. For example, a person who makes $100k per year can more easily handle a debt of $20k than a person who only makes $20k per year. </a:t>
            </a:r>
          </a:p>
          <a:p>
            <a:r>
              <a:rPr lang="en-US" sz="2200" dirty="0"/>
              <a:t>On the next slide is the historical federal debt as a percentage of national income. Observe that it increased sharply during World War II but declined steadily through 1981. After 1981 the debt/GDP ratio started increasing again (Reagan/Bush I). During the 1990s the trend reversed (Clinton), but started increasing again in 2001 after the Bush tax cuts. The Great Recession sharply accelerated the debt/GDP ratio as the federal government “primed the pump” to keep us out of another Great Depression. However, notice that after the 2011 budget deal, in which taxes were increased on the highest income group and spending was curtailed, the growth became flat. In the last couple of years it has started to increase again. </a:t>
            </a:r>
          </a:p>
          <a:p>
            <a:endParaRPr lang="en-US" sz="2200" dirty="0"/>
          </a:p>
        </p:txBody>
      </p:sp>
    </p:spTree>
    <p:extLst>
      <p:ext uri="{BB962C8B-B14F-4D97-AF65-F5344CB8AC3E}">
        <p14:creationId xmlns:p14="http://schemas.microsoft.com/office/powerpoint/2010/main" val="52111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8CF91-537D-1946-A368-09B171FEFB3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1933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9143999" cy="523980"/>
          </a:xfrm>
        </p:spPr>
        <p:txBody>
          <a:bodyPr>
            <a:normAutofit/>
          </a:bodyPr>
          <a:lstStyle/>
          <a:p>
            <a:pPr marL="0" indent="0">
              <a:buNone/>
            </a:pPr>
            <a:r>
              <a:rPr lang="en-US" sz="2200" dirty="0"/>
              <a:t>A more long run historical perspective.</a:t>
            </a:r>
          </a:p>
          <a:p>
            <a:pPr marL="0" indent="0">
              <a:buNone/>
            </a:pPr>
            <a:endParaRPr lang="en-US" sz="2200" dirty="0"/>
          </a:p>
        </p:txBody>
      </p:sp>
      <p:pic>
        <p:nvPicPr>
          <p:cNvPr id="4" name="Picture 3">
            <a:extLst>
              <a:ext uri="{FF2B5EF4-FFF2-40B4-BE49-F238E27FC236}">
                <a16:creationId xmlns:a16="http://schemas.microsoft.com/office/drawing/2014/main" id="{36679587-DDC9-6541-8D6A-90991331D52C}"/>
              </a:ext>
            </a:extLst>
          </p:cNvPr>
          <p:cNvPicPr>
            <a:picLocks noChangeAspect="1"/>
          </p:cNvPicPr>
          <p:nvPr/>
        </p:nvPicPr>
        <p:blipFill>
          <a:blip r:embed="rId2"/>
          <a:stretch>
            <a:fillRect/>
          </a:stretch>
        </p:blipFill>
        <p:spPr>
          <a:xfrm>
            <a:off x="0" y="339048"/>
            <a:ext cx="9144000" cy="6406164"/>
          </a:xfrm>
          <a:prstGeom prst="rect">
            <a:avLst/>
          </a:prstGeom>
        </p:spPr>
      </p:pic>
    </p:spTree>
    <p:extLst>
      <p:ext uri="{BB962C8B-B14F-4D97-AF65-F5344CB8AC3E}">
        <p14:creationId xmlns:p14="http://schemas.microsoft.com/office/powerpoint/2010/main" val="212533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10E86E-327C-424F-ACE3-98AF0C292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49" y="-647272"/>
            <a:ext cx="10366624" cy="10993348"/>
          </a:xfrm>
          <a:prstGeom prst="rect">
            <a:avLst/>
          </a:prstGeom>
        </p:spPr>
      </p:pic>
    </p:spTree>
    <p:extLst>
      <p:ext uri="{BB962C8B-B14F-4D97-AF65-F5344CB8AC3E}">
        <p14:creationId xmlns:p14="http://schemas.microsoft.com/office/powerpoint/2010/main" val="23007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81556"/>
            <a:ext cx="7691719" cy="570893"/>
          </a:xfrm>
        </p:spPr>
        <p:txBody>
          <a:bodyPr/>
          <a:lstStyle/>
          <a:p>
            <a:r>
              <a:rPr lang="en-US" sz="3600" dirty="0"/>
              <a:t>Historical Overview</a:t>
            </a:r>
          </a:p>
        </p:txBody>
      </p:sp>
      <p:sp>
        <p:nvSpPr>
          <p:cNvPr id="3" name="Content Placeholder 2"/>
          <p:cNvSpPr>
            <a:spLocks noGrp="1"/>
          </p:cNvSpPr>
          <p:nvPr>
            <p:ph idx="1"/>
          </p:nvPr>
        </p:nvSpPr>
        <p:spPr>
          <a:xfrm>
            <a:off x="0" y="757307"/>
            <a:ext cx="9143999" cy="6100693"/>
          </a:xfrm>
        </p:spPr>
        <p:txBody>
          <a:bodyPr>
            <a:normAutofit/>
          </a:bodyPr>
          <a:lstStyle/>
          <a:p>
            <a:r>
              <a:rPr lang="en-US" sz="2200" dirty="0"/>
              <a:t>The United States has had public debt since its inception. Debts incurred during the American Revolutionary War and under the Articles of Confederation led to the first yearly reported value of $75,463,476.52 on January 1, 1791. </a:t>
            </a:r>
          </a:p>
          <a:p>
            <a:r>
              <a:rPr lang="en-US" sz="2200" dirty="0"/>
              <a:t>Over the following 45 years, the debt grew, briefly contracted to zero on January 8, 1835 under President Andrew Jackson but then quickly grew into the millions again.</a:t>
            </a:r>
          </a:p>
          <a:p>
            <a:r>
              <a:rPr lang="en-US" sz="2200" dirty="0"/>
              <a:t>The first dramatic growth spurt of the debt occurred because of the Civil War. The debt was just $65 million in 1860, but passed $1 billion in 1863 and had reached $2.7 billion following the war. </a:t>
            </a:r>
          </a:p>
          <a:p>
            <a:r>
              <a:rPr lang="en-US" sz="2200" dirty="0"/>
              <a:t>The debt slowly fluctuated for the rest of the century, finally growing steadily in the 1910s and early 1920s to roughly $22 billion as the country paid for involvement in World War I.</a:t>
            </a:r>
          </a:p>
        </p:txBody>
      </p:sp>
    </p:spTree>
    <p:extLst>
      <p:ext uri="{BB962C8B-B14F-4D97-AF65-F5344CB8AC3E}">
        <p14:creationId xmlns:p14="http://schemas.microsoft.com/office/powerpoint/2010/main" val="106312456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384</TotalTime>
  <Words>2758</Words>
  <Application>Microsoft Macintosh PowerPoint</Application>
  <PresentationFormat>On-screen Show (4:3)</PresentationFormat>
  <Paragraphs>110</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Calisto MT</vt:lpstr>
      <vt:lpstr>Wingdings</vt:lpstr>
      <vt:lpstr>Venture</vt:lpstr>
      <vt:lpstr>Deficits and Debt</vt:lpstr>
      <vt:lpstr>Causes</vt:lpstr>
      <vt:lpstr>PowerPoint Presentation</vt:lpstr>
      <vt:lpstr>PowerPoint Presentation</vt:lpstr>
      <vt:lpstr>PowerPoint Presentation</vt:lpstr>
      <vt:lpstr>PowerPoint Presentation</vt:lpstr>
      <vt:lpstr>PowerPoint Presentation</vt:lpstr>
      <vt:lpstr>PowerPoint Presentation</vt:lpstr>
      <vt:lpstr>Historical Overview</vt:lpstr>
      <vt:lpstr>PowerPoint Presentation</vt:lpstr>
      <vt:lpstr>PowerPoint Presentation</vt:lpstr>
      <vt:lpstr>PowerPoint Presentation</vt:lpstr>
      <vt:lpstr>PowerPoint Presentation</vt:lpstr>
      <vt:lpstr>PowerPoint Presentation</vt:lpstr>
      <vt:lpstr>Who Owns the Debt?</vt:lpstr>
      <vt:lpstr>PowerPoint Presentation</vt:lpstr>
      <vt:lpstr>PowerPoint Presentation</vt:lpstr>
      <vt:lpstr>PowerPoint Presentation</vt:lpstr>
      <vt:lpstr>PowerPoint Presentation</vt:lpstr>
      <vt:lpstr>PowerPoint Presentation</vt:lpstr>
      <vt:lpstr>The Debt Ceiling</vt:lpstr>
      <vt:lpstr>PowerPoint Presentation</vt:lpstr>
      <vt:lpstr>Further Considerations</vt:lpstr>
      <vt:lpstr>PowerPoint Presentation</vt:lpstr>
      <vt:lpstr>PowerPoint Presentation</vt:lpstr>
      <vt:lpstr>Macroeconomics and the Federal Debt</vt:lpstr>
      <vt:lpstr>PowerPoint Presentation</vt:lpstr>
      <vt:lpstr>PowerPoint Presentation</vt:lpstr>
      <vt:lpstr>PowerPoint Presentation</vt:lpstr>
      <vt:lpstr>PowerPoint Presentation</vt:lpstr>
      <vt:lpstr>Understanding These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Deficits and Debt</dc:title>
  <dc:creator>B. Dan Wood</dc:creator>
  <cp:lastModifiedBy>B. Dan Wood</cp:lastModifiedBy>
  <cp:revision>50</cp:revision>
  <dcterms:created xsi:type="dcterms:W3CDTF">2014-12-30T22:11:49Z</dcterms:created>
  <dcterms:modified xsi:type="dcterms:W3CDTF">2019-10-31T21:35:06Z</dcterms:modified>
</cp:coreProperties>
</file>