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92" r:id="rId19"/>
    <p:sldId id="273" r:id="rId20"/>
    <p:sldId id="291"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87" d="100"/>
          <a:sy n="187" d="100"/>
        </p:scale>
        <p:origin x="-242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bdanwood:Dropbox:Public:My%20Teaching:Government%20and%20the%20Economy:Effective%20Tax%20Rates%20by%20Country%20OECD%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600"/>
              <a:t>Tax Revenues as a Percentage</a:t>
            </a:r>
            <a:r>
              <a:rPr lang="en-US" sz="1600" baseline="0"/>
              <a:t> of GDP for OECD Developed Countries</a:t>
            </a:r>
            <a:endParaRPr lang="en-US" sz="1600"/>
          </a:p>
        </c:rich>
      </c:tx>
      <c:layout>
        <c:manualLayout>
          <c:xMode val="edge"/>
          <c:yMode val="edge"/>
          <c:x val="0.0376295756964767"/>
          <c:y val="0.00871951217418976"/>
        </c:manualLayout>
      </c:layout>
      <c:overlay val="0"/>
    </c:title>
    <c:autoTitleDeleted val="0"/>
    <c:plotArea>
      <c:layout/>
      <c:scatterChart>
        <c:scatterStyle val="lineMarker"/>
        <c:varyColors val="0"/>
        <c:ser>
          <c:idx val="0"/>
          <c:order val="0"/>
          <c:tx>
            <c:strRef>
              <c:f>Sheet1!$B$1</c:f>
              <c:strCache>
                <c:ptCount val="1"/>
                <c:pt idx="0">
                  <c:v>Australia</c:v>
                </c:pt>
              </c:strCache>
            </c:strRef>
          </c:tx>
          <c:marker>
            <c:symbol val="none"/>
          </c:marker>
          <c:xVal>
            <c:numRef>
              <c:f>Sheet1!$A$2:$A$50</c:f>
              <c:numCache>
                <c:formatCode>0</c:formatCode>
                <c:ptCount val="49"/>
                <c:pt idx="0">
                  <c:v>1965.0</c:v>
                </c:pt>
                <c:pt idx="1">
                  <c:v>1966.0</c:v>
                </c:pt>
                <c:pt idx="2">
                  <c:v>1967.0</c:v>
                </c:pt>
                <c:pt idx="3">
                  <c:v>1968.0</c:v>
                </c:pt>
                <c:pt idx="4">
                  <c:v>1969.0</c:v>
                </c:pt>
                <c:pt idx="5">
                  <c:v>1970.0</c:v>
                </c:pt>
                <c:pt idx="6">
                  <c:v>1971.0</c:v>
                </c:pt>
                <c:pt idx="7">
                  <c:v>1972.0</c:v>
                </c:pt>
                <c:pt idx="8">
                  <c:v>1973.0</c:v>
                </c:pt>
                <c:pt idx="9">
                  <c:v>1974.0</c:v>
                </c:pt>
                <c:pt idx="10">
                  <c:v>1975.0</c:v>
                </c:pt>
                <c:pt idx="11">
                  <c:v>1976.0</c:v>
                </c:pt>
                <c:pt idx="12">
                  <c:v>1977.0</c:v>
                </c:pt>
                <c:pt idx="13">
                  <c:v>1978.0</c:v>
                </c:pt>
                <c:pt idx="14">
                  <c:v>1979.0</c:v>
                </c:pt>
                <c:pt idx="15">
                  <c:v>1980.0</c:v>
                </c:pt>
                <c:pt idx="16">
                  <c:v>1981.0</c:v>
                </c:pt>
                <c:pt idx="17">
                  <c:v>1982.0</c:v>
                </c:pt>
                <c:pt idx="18">
                  <c:v>1983.0</c:v>
                </c:pt>
                <c:pt idx="19">
                  <c:v>1984.0</c:v>
                </c:pt>
                <c:pt idx="20">
                  <c:v>1985.0</c:v>
                </c:pt>
                <c:pt idx="21">
                  <c:v>1986.0</c:v>
                </c:pt>
                <c:pt idx="22">
                  <c:v>1987.0</c:v>
                </c:pt>
                <c:pt idx="23">
                  <c:v>1988.0</c:v>
                </c:pt>
                <c:pt idx="24">
                  <c:v>1989.0</c:v>
                </c:pt>
                <c:pt idx="25">
                  <c:v>1990.0</c:v>
                </c:pt>
                <c:pt idx="26">
                  <c:v>1991.0</c:v>
                </c:pt>
                <c:pt idx="27">
                  <c:v>1992.0</c:v>
                </c:pt>
                <c:pt idx="28">
                  <c:v>1993.0</c:v>
                </c:pt>
                <c:pt idx="29">
                  <c:v>1994.0</c:v>
                </c:pt>
                <c:pt idx="30">
                  <c:v>1995.0</c:v>
                </c:pt>
                <c:pt idx="31">
                  <c:v>1996.0</c:v>
                </c:pt>
                <c:pt idx="32">
                  <c:v>1997.0</c:v>
                </c:pt>
                <c:pt idx="33">
                  <c:v>1998.0</c:v>
                </c:pt>
                <c:pt idx="34">
                  <c:v>1999.0</c:v>
                </c:pt>
                <c:pt idx="35">
                  <c:v>2000.0</c:v>
                </c:pt>
                <c:pt idx="36">
                  <c:v>2001.0</c:v>
                </c:pt>
                <c:pt idx="37">
                  <c:v>2002.0</c:v>
                </c:pt>
                <c:pt idx="38">
                  <c:v>2003.0</c:v>
                </c:pt>
                <c:pt idx="39">
                  <c:v>2004.0</c:v>
                </c:pt>
                <c:pt idx="40">
                  <c:v>2005.0</c:v>
                </c:pt>
                <c:pt idx="41">
                  <c:v>2006.0</c:v>
                </c:pt>
                <c:pt idx="42">
                  <c:v>2007.0</c:v>
                </c:pt>
                <c:pt idx="43">
                  <c:v>2008.0</c:v>
                </c:pt>
                <c:pt idx="44">
                  <c:v>2009.0</c:v>
                </c:pt>
                <c:pt idx="45">
                  <c:v>2010.0</c:v>
                </c:pt>
                <c:pt idx="46">
                  <c:v>2011.0</c:v>
                </c:pt>
                <c:pt idx="47">
                  <c:v>2012.0</c:v>
                </c:pt>
                <c:pt idx="48">
                  <c:v>2013.0</c:v>
                </c:pt>
              </c:numCache>
            </c:numRef>
          </c:xVal>
          <c:yVal>
            <c:numRef>
              <c:f>Sheet1!$B$2:$B$50</c:f>
              <c:numCache>
                <c:formatCode>0.00</c:formatCode>
                <c:ptCount val="49"/>
                <c:pt idx="0">
                  <c:v>20.6</c:v>
                </c:pt>
                <c:pt idx="1">
                  <c:v>19.8</c:v>
                </c:pt>
                <c:pt idx="2">
                  <c:v>20.4</c:v>
                </c:pt>
                <c:pt idx="3">
                  <c:v>20.3</c:v>
                </c:pt>
                <c:pt idx="4">
                  <c:v>20.7</c:v>
                </c:pt>
                <c:pt idx="5">
                  <c:v>21.1</c:v>
                </c:pt>
                <c:pt idx="6">
                  <c:v>21.8</c:v>
                </c:pt>
                <c:pt idx="7">
                  <c:v>21.4</c:v>
                </c:pt>
                <c:pt idx="8">
                  <c:v>22.5</c:v>
                </c:pt>
                <c:pt idx="9">
                  <c:v>24.6</c:v>
                </c:pt>
                <c:pt idx="10">
                  <c:v>25.4</c:v>
                </c:pt>
                <c:pt idx="11">
                  <c:v>25.5</c:v>
                </c:pt>
                <c:pt idx="12">
                  <c:v>25.4</c:v>
                </c:pt>
                <c:pt idx="13">
                  <c:v>24.5</c:v>
                </c:pt>
                <c:pt idx="14">
                  <c:v>25.1</c:v>
                </c:pt>
                <c:pt idx="15">
                  <c:v>26.2</c:v>
                </c:pt>
                <c:pt idx="16">
                  <c:v>26.3</c:v>
                </c:pt>
                <c:pt idx="17">
                  <c:v>26.8</c:v>
                </c:pt>
                <c:pt idx="18">
                  <c:v>26.1</c:v>
                </c:pt>
                <c:pt idx="19">
                  <c:v>27.7</c:v>
                </c:pt>
                <c:pt idx="20">
                  <c:v>27.7</c:v>
                </c:pt>
                <c:pt idx="21">
                  <c:v>28.4</c:v>
                </c:pt>
                <c:pt idx="22">
                  <c:v>28.5</c:v>
                </c:pt>
                <c:pt idx="23">
                  <c:v>28.1</c:v>
                </c:pt>
                <c:pt idx="24">
                  <c:v>28.0</c:v>
                </c:pt>
                <c:pt idx="25">
                  <c:v>28.1</c:v>
                </c:pt>
                <c:pt idx="26">
                  <c:v>26.6</c:v>
                </c:pt>
                <c:pt idx="27">
                  <c:v>26.1</c:v>
                </c:pt>
                <c:pt idx="28">
                  <c:v>26.6</c:v>
                </c:pt>
                <c:pt idx="29">
                  <c:v>27.4</c:v>
                </c:pt>
                <c:pt idx="30">
                  <c:v>28.2</c:v>
                </c:pt>
                <c:pt idx="31">
                  <c:v>28.8</c:v>
                </c:pt>
                <c:pt idx="32">
                  <c:v>28.6</c:v>
                </c:pt>
                <c:pt idx="33">
                  <c:v>29.4</c:v>
                </c:pt>
                <c:pt idx="34">
                  <c:v>29.8</c:v>
                </c:pt>
                <c:pt idx="35">
                  <c:v>30.4</c:v>
                </c:pt>
                <c:pt idx="36">
                  <c:v>28.9</c:v>
                </c:pt>
                <c:pt idx="37">
                  <c:v>29.8</c:v>
                </c:pt>
                <c:pt idx="38">
                  <c:v>29.9</c:v>
                </c:pt>
                <c:pt idx="39">
                  <c:v>30.3</c:v>
                </c:pt>
                <c:pt idx="40">
                  <c:v>29.9</c:v>
                </c:pt>
                <c:pt idx="41">
                  <c:v>29.5</c:v>
                </c:pt>
                <c:pt idx="42">
                  <c:v>29.6</c:v>
                </c:pt>
                <c:pt idx="43">
                  <c:v>27.0</c:v>
                </c:pt>
                <c:pt idx="44">
                  <c:v>25.8</c:v>
                </c:pt>
                <c:pt idx="45">
                  <c:v>25.6</c:v>
                </c:pt>
                <c:pt idx="46">
                  <c:v>26.3</c:v>
                </c:pt>
                <c:pt idx="47">
                  <c:v>27.3</c:v>
                </c:pt>
              </c:numCache>
            </c:numRef>
          </c:yVal>
          <c:smooth val="0"/>
        </c:ser>
        <c:ser>
          <c:idx val="1"/>
          <c:order val="1"/>
          <c:tx>
            <c:strRef>
              <c:f>Sheet1!$C$1</c:f>
              <c:strCache>
                <c:ptCount val="1"/>
                <c:pt idx="0">
                  <c:v>Austria</c:v>
                </c:pt>
              </c:strCache>
            </c:strRef>
          </c:tx>
          <c:spPr>
            <a:ln>
              <a:solidFill>
                <a:srgbClr val="FFFF00"/>
              </a:solidFill>
            </a:ln>
          </c:spPr>
          <c:marker>
            <c:symbol val="none"/>
          </c:marker>
          <c:xVal>
            <c:numRef>
              <c:f>Sheet1!$A$2:$A$50</c:f>
              <c:numCache>
                <c:formatCode>0</c:formatCode>
                <c:ptCount val="49"/>
                <c:pt idx="0">
                  <c:v>1965.0</c:v>
                </c:pt>
                <c:pt idx="1">
                  <c:v>1966.0</c:v>
                </c:pt>
                <c:pt idx="2">
                  <c:v>1967.0</c:v>
                </c:pt>
                <c:pt idx="3">
                  <c:v>1968.0</c:v>
                </c:pt>
                <c:pt idx="4">
                  <c:v>1969.0</c:v>
                </c:pt>
                <c:pt idx="5">
                  <c:v>1970.0</c:v>
                </c:pt>
                <c:pt idx="6">
                  <c:v>1971.0</c:v>
                </c:pt>
                <c:pt idx="7">
                  <c:v>1972.0</c:v>
                </c:pt>
                <c:pt idx="8">
                  <c:v>1973.0</c:v>
                </c:pt>
                <c:pt idx="9">
                  <c:v>1974.0</c:v>
                </c:pt>
                <c:pt idx="10">
                  <c:v>1975.0</c:v>
                </c:pt>
                <c:pt idx="11">
                  <c:v>1976.0</c:v>
                </c:pt>
                <c:pt idx="12">
                  <c:v>1977.0</c:v>
                </c:pt>
                <c:pt idx="13">
                  <c:v>1978.0</c:v>
                </c:pt>
                <c:pt idx="14">
                  <c:v>1979.0</c:v>
                </c:pt>
                <c:pt idx="15">
                  <c:v>1980.0</c:v>
                </c:pt>
                <c:pt idx="16">
                  <c:v>1981.0</c:v>
                </c:pt>
                <c:pt idx="17">
                  <c:v>1982.0</c:v>
                </c:pt>
                <c:pt idx="18">
                  <c:v>1983.0</c:v>
                </c:pt>
                <c:pt idx="19">
                  <c:v>1984.0</c:v>
                </c:pt>
                <c:pt idx="20">
                  <c:v>1985.0</c:v>
                </c:pt>
                <c:pt idx="21">
                  <c:v>1986.0</c:v>
                </c:pt>
                <c:pt idx="22">
                  <c:v>1987.0</c:v>
                </c:pt>
                <c:pt idx="23">
                  <c:v>1988.0</c:v>
                </c:pt>
                <c:pt idx="24">
                  <c:v>1989.0</c:v>
                </c:pt>
                <c:pt idx="25">
                  <c:v>1990.0</c:v>
                </c:pt>
                <c:pt idx="26">
                  <c:v>1991.0</c:v>
                </c:pt>
                <c:pt idx="27">
                  <c:v>1992.0</c:v>
                </c:pt>
                <c:pt idx="28">
                  <c:v>1993.0</c:v>
                </c:pt>
                <c:pt idx="29">
                  <c:v>1994.0</c:v>
                </c:pt>
                <c:pt idx="30">
                  <c:v>1995.0</c:v>
                </c:pt>
                <c:pt idx="31">
                  <c:v>1996.0</c:v>
                </c:pt>
                <c:pt idx="32">
                  <c:v>1997.0</c:v>
                </c:pt>
                <c:pt idx="33">
                  <c:v>1998.0</c:v>
                </c:pt>
                <c:pt idx="34">
                  <c:v>1999.0</c:v>
                </c:pt>
                <c:pt idx="35">
                  <c:v>2000.0</c:v>
                </c:pt>
                <c:pt idx="36">
                  <c:v>2001.0</c:v>
                </c:pt>
                <c:pt idx="37">
                  <c:v>2002.0</c:v>
                </c:pt>
                <c:pt idx="38">
                  <c:v>2003.0</c:v>
                </c:pt>
                <c:pt idx="39">
                  <c:v>2004.0</c:v>
                </c:pt>
                <c:pt idx="40">
                  <c:v>2005.0</c:v>
                </c:pt>
                <c:pt idx="41">
                  <c:v>2006.0</c:v>
                </c:pt>
                <c:pt idx="42">
                  <c:v>2007.0</c:v>
                </c:pt>
                <c:pt idx="43">
                  <c:v>2008.0</c:v>
                </c:pt>
                <c:pt idx="44">
                  <c:v>2009.0</c:v>
                </c:pt>
                <c:pt idx="45">
                  <c:v>2010.0</c:v>
                </c:pt>
                <c:pt idx="46">
                  <c:v>2011.0</c:v>
                </c:pt>
                <c:pt idx="47">
                  <c:v>2012.0</c:v>
                </c:pt>
                <c:pt idx="48">
                  <c:v>2013.0</c:v>
                </c:pt>
              </c:numCache>
            </c:numRef>
          </c:xVal>
          <c:yVal>
            <c:numRef>
              <c:f>Sheet1!$C$2:$C$50</c:f>
              <c:numCache>
                <c:formatCode>0.00</c:formatCode>
                <c:ptCount val="49"/>
                <c:pt idx="0">
                  <c:v>33.6</c:v>
                </c:pt>
                <c:pt idx="1">
                  <c:v>34.3</c:v>
                </c:pt>
                <c:pt idx="2">
                  <c:v>34.2</c:v>
                </c:pt>
                <c:pt idx="3">
                  <c:v>34.2</c:v>
                </c:pt>
                <c:pt idx="4">
                  <c:v>34.7</c:v>
                </c:pt>
                <c:pt idx="5">
                  <c:v>33.7</c:v>
                </c:pt>
                <c:pt idx="6">
                  <c:v>34.3</c:v>
                </c:pt>
                <c:pt idx="7">
                  <c:v>34.8</c:v>
                </c:pt>
                <c:pt idx="8">
                  <c:v>34.9</c:v>
                </c:pt>
                <c:pt idx="9">
                  <c:v>35.9</c:v>
                </c:pt>
                <c:pt idx="10">
                  <c:v>36.4</c:v>
                </c:pt>
                <c:pt idx="11">
                  <c:v>36.3</c:v>
                </c:pt>
                <c:pt idx="12">
                  <c:v>36.6</c:v>
                </c:pt>
                <c:pt idx="13">
                  <c:v>38.8</c:v>
                </c:pt>
                <c:pt idx="14">
                  <c:v>38.2</c:v>
                </c:pt>
                <c:pt idx="15">
                  <c:v>38.7</c:v>
                </c:pt>
                <c:pt idx="16">
                  <c:v>39.7</c:v>
                </c:pt>
                <c:pt idx="17">
                  <c:v>38.5</c:v>
                </c:pt>
                <c:pt idx="18">
                  <c:v>38.2</c:v>
                </c:pt>
                <c:pt idx="19">
                  <c:v>39.9</c:v>
                </c:pt>
                <c:pt idx="20">
                  <c:v>40.5</c:v>
                </c:pt>
                <c:pt idx="21">
                  <c:v>40.4</c:v>
                </c:pt>
                <c:pt idx="22">
                  <c:v>40.1</c:v>
                </c:pt>
                <c:pt idx="23">
                  <c:v>40.1</c:v>
                </c:pt>
                <c:pt idx="24">
                  <c:v>39.0</c:v>
                </c:pt>
                <c:pt idx="25">
                  <c:v>39.4</c:v>
                </c:pt>
                <c:pt idx="26">
                  <c:v>39.8</c:v>
                </c:pt>
                <c:pt idx="27">
                  <c:v>41.4</c:v>
                </c:pt>
                <c:pt idx="28">
                  <c:v>41.8</c:v>
                </c:pt>
                <c:pt idx="29">
                  <c:v>41.5</c:v>
                </c:pt>
                <c:pt idx="30">
                  <c:v>41.0</c:v>
                </c:pt>
                <c:pt idx="31">
                  <c:v>42.4</c:v>
                </c:pt>
                <c:pt idx="32">
                  <c:v>43.2</c:v>
                </c:pt>
                <c:pt idx="33">
                  <c:v>43.2</c:v>
                </c:pt>
                <c:pt idx="34">
                  <c:v>42.9</c:v>
                </c:pt>
                <c:pt idx="35">
                  <c:v>42.1</c:v>
                </c:pt>
                <c:pt idx="36">
                  <c:v>43.7</c:v>
                </c:pt>
                <c:pt idx="37">
                  <c:v>42.5</c:v>
                </c:pt>
                <c:pt idx="38">
                  <c:v>42.3</c:v>
                </c:pt>
                <c:pt idx="39">
                  <c:v>41.8</c:v>
                </c:pt>
                <c:pt idx="40">
                  <c:v>40.8</c:v>
                </c:pt>
                <c:pt idx="41">
                  <c:v>40.4</c:v>
                </c:pt>
                <c:pt idx="42">
                  <c:v>40.5</c:v>
                </c:pt>
                <c:pt idx="43">
                  <c:v>41.4</c:v>
                </c:pt>
                <c:pt idx="44">
                  <c:v>41.0</c:v>
                </c:pt>
                <c:pt idx="45">
                  <c:v>40.9</c:v>
                </c:pt>
                <c:pt idx="46">
                  <c:v>41.0</c:v>
                </c:pt>
                <c:pt idx="47">
                  <c:v>41.7</c:v>
                </c:pt>
                <c:pt idx="48">
                  <c:v>42.5</c:v>
                </c:pt>
              </c:numCache>
            </c:numRef>
          </c:yVal>
          <c:smooth val="0"/>
        </c:ser>
        <c:ser>
          <c:idx val="2"/>
          <c:order val="2"/>
          <c:tx>
            <c:strRef>
              <c:f>Sheet1!$D$1</c:f>
              <c:strCache>
                <c:ptCount val="1"/>
                <c:pt idx="0">
                  <c:v>Belgium</c:v>
                </c:pt>
              </c:strCache>
            </c:strRef>
          </c:tx>
          <c:marker>
            <c:symbol val="none"/>
          </c:marker>
          <c:xVal>
            <c:numRef>
              <c:f>Sheet1!$A$2:$A$50</c:f>
              <c:numCache>
                <c:formatCode>0</c:formatCode>
                <c:ptCount val="49"/>
                <c:pt idx="0">
                  <c:v>1965.0</c:v>
                </c:pt>
                <c:pt idx="1">
                  <c:v>1966.0</c:v>
                </c:pt>
                <c:pt idx="2">
                  <c:v>1967.0</c:v>
                </c:pt>
                <c:pt idx="3">
                  <c:v>1968.0</c:v>
                </c:pt>
                <c:pt idx="4">
                  <c:v>1969.0</c:v>
                </c:pt>
                <c:pt idx="5">
                  <c:v>1970.0</c:v>
                </c:pt>
                <c:pt idx="6">
                  <c:v>1971.0</c:v>
                </c:pt>
                <c:pt idx="7">
                  <c:v>1972.0</c:v>
                </c:pt>
                <c:pt idx="8">
                  <c:v>1973.0</c:v>
                </c:pt>
                <c:pt idx="9">
                  <c:v>1974.0</c:v>
                </c:pt>
                <c:pt idx="10">
                  <c:v>1975.0</c:v>
                </c:pt>
                <c:pt idx="11">
                  <c:v>1976.0</c:v>
                </c:pt>
                <c:pt idx="12">
                  <c:v>1977.0</c:v>
                </c:pt>
                <c:pt idx="13">
                  <c:v>1978.0</c:v>
                </c:pt>
                <c:pt idx="14">
                  <c:v>1979.0</c:v>
                </c:pt>
                <c:pt idx="15">
                  <c:v>1980.0</c:v>
                </c:pt>
                <c:pt idx="16">
                  <c:v>1981.0</c:v>
                </c:pt>
                <c:pt idx="17">
                  <c:v>1982.0</c:v>
                </c:pt>
                <c:pt idx="18">
                  <c:v>1983.0</c:v>
                </c:pt>
                <c:pt idx="19">
                  <c:v>1984.0</c:v>
                </c:pt>
                <c:pt idx="20">
                  <c:v>1985.0</c:v>
                </c:pt>
                <c:pt idx="21">
                  <c:v>1986.0</c:v>
                </c:pt>
                <c:pt idx="22">
                  <c:v>1987.0</c:v>
                </c:pt>
                <c:pt idx="23">
                  <c:v>1988.0</c:v>
                </c:pt>
                <c:pt idx="24">
                  <c:v>1989.0</c:v>
                </c:pt>
                <c:pt idx="25">
                  <c:v>1990.0</c:v>
                </c:pt>
                <c:pt idx="26">
                  <c:v>1991.0</c:v>
                </c:pt>
                <c:pt idx="27">
                  <c:v>1992.0</c:v>
                </c:pt>
                <c:pt idx="28">
                  <c:v>1993.0</c:v>
                </c:pt>
                <c:pt idx="29">
                  <c:v>1994.0</c:v>
                </c:pt>
                <c:pt idx="30">
                  <c:v>1995.0</c:v>
                </c:pt>
                <c:pt idx="31">
                  <c:v>1996.0</c:v>
                </c:pt>
                <c:pt idx="32">
                  <c:v>1997.0</c:v>
                </c:pt>
                <c:pt idx="33">
                  <c:v>1998.0</c:v>
                </c:pt>
                <c:pt idx="34">
                  <c:v>1999.0</c:v>
                </c:pt>
                <c:pt idx="35">
                  <c:v>2000.0</c:v>
                </c:pt>
                <c:pt idx="36">
                  <c:v>2001.0</c:v>
                </c:pt>
                <c:pt idx="37">
                  <c:v>2002.0</c:v>
                </c:pt>
                <c:pt idx="38">
                  <c:v>2003.0</c:v>
                </c:pt>
                <c:pt idx="39">
                  <c:v>2004.0</c:v>
                </c:pt>
                <c:pt idx="40">
                  <c:v>2005.0</c:v>
                </c:pt>
                <c:pt idx="41">
                  <c:v>2006.0</c:v>
                </c:pt>
                <c:pt idx="42">
                  <c:v>2007.0</c:v>
                </c:pt>
                <c:pt idx="43">
                  <c:v>2008.0</c:v>
                </c:pt>
                <c:pt idx="44">
                  <c:v>2009.0</c:v>
                </c:pt>
                <c:pt idx="45">
                  <c:v>2010.0</c:v>
                </c:pt>
                <c:pt idx="46">
                  <c:v>2011.0</c:v>
                </c:pt>
                <c:pt idx="47">
                  <c:v>2012.0</c:v>
                </c:pt>
                <c:pt idx="48">
                  <c:v>2013.0</c:v>
                </c:pt>
              </c:numCache>
            </c:numRef>
          </c:xVal>
          <c:yVal>
            <c:numRef>
              <c:f>Sheet1!$D$2:$D$50</c:f>
              <c:numCache>
                <c:formatCode>0.00</c:formatCode>
                <c:ptCount val="49"/>
                <c:pt idx="0">
                  <c:v>30.6</c:v>
                </c:pt>
                <c:pt idx="1">
                  <c:v>32.7</c:v>
                </c:pt>
                <c:pt idx="2">
                  <c:v>33.4</c:v>
                </c:pt>
                <c:pt idx="3">
                  <c:v>34.2</c:v>
                </c:pt>
                <c:pt idx="4">
                  <c:v>34.4</c:v>
                </c:pt>
                <c:pt idx="5">
                  <c:v>33.3</c:v>
                </c:pt>
                <c:pt idx="6">
                  <c:v>34.4</c:v>
                </c:pt>
                <c:pt idx="7">
                  <c:v>34.3</c:v>
                </c:pt>
                <c:pt idx="8">
                  <c:v>35.4</c:v>
                </c:pt>
                <c:pt idx="9">
                  <c:v>36.3</c:v>
                </c:pt>
                <c:pt idx="10">
                  <c:v>38.8</c:v>
                </c:pt>
                <c:pt idx="11">
                  <c:v>39.0</c:v>
                </c:pt>
                <c:pt idx="12">
                  <c:v>40.9</c:v>
                </c:pt>
                <c:pt idx="13">
                  <c:v>41.5</c:v>
                </c:pt>
                <c:pt idx="14">
                  <c:v>42.2</c:v>
                </c:pt>
                <c:pt idx="15">
                  <c:v>40.6</c:v>
                </c:pt>
                <c:pt idx="16">
                  <c:v>40.8</c:v>
                </c:pt>
                <c:pt idx="17">
                  <c:v>42.0</c:v>
                </c:pt>
                <c:pt idx="18">
                  <c:v>42.7</c:v>
                </c:pt>
                <c:pt idx="19">
                  <c:v>43.5</c:v>
                </c:pt>
                <c:pt idx="20">
                  <c:v>43.5</c:v>
                </c:pt>
                <c:pt idx="21">
                  <c:v>43.3</c:v>
                </c:pt>
                <c:pt idx="22">
                  <c:v>43.9</c:v>
                </c:pt>
                <c:pt idx="23">
                  <c:v>42.6</c:v>
                </c:pt>
                <c:pt idx="24">
                  <c:v>40.8</c:v>
                </c:pt>
                <c:pt idx="25">
                  <c:v>41.2</c:v>
                </c:pt>
                <c:pt idx="26">
                  <c:v>41.5</c:v>
                </c:pt>
                <c:pt idx="27">
                  <c:v>41.0</c:v>
                </c:pt>
                <c:pt idx="28">
                  <c:v>42.5</c:v>
                </c:pt>
                <c:pt idx="29">
                  <c:v>42.8</c:v>
                </c:pt>
                <c:pt idx="30">
                  <c:v>42.8</c:v>
                </c:pt>
                <c:pt idx="31">
                  <c:v>43.1</c:v>
                </c:pt>
                <c:pt idx="32">
                  <c:v>43.6</c:v>
                </c:pt>
                <c:pt idx="33">
                  <c:v>44.3</c:v>
                </c:pt>
                <c:pt idx="34">
                  <c:v>44.1</c:v>
                </c:pt>
                <c:pt idx="35">
                  <c:v>43.8</c:v>
                </c:pt>
                <c:pt idx="36">
                  <c:v>43.7</c:v>
                </c:pt>
                <c:pt idx="37">
                  <c:v>43.8</c:v>
                </c:pt>
                <c:pt idx="38">
                  <c:v>43.3</c:v>
                </c:pt>
                <c:pt idx="39">
                  <c:v>43.3</c:v>
                </c:pt>
                <c:pt idx="40">
                  <c:v>43.4</c:v>
                </c:pt>
                <c:pt idx="41">
                  <c:v>43.0</c:v>
                </c:pt>
                <c:pt idx="42">
                  <c:v>42.4</c:v>
                </c:pt>
                <c:pt idx="43">
                  <c:v>42.9</c:v>
                </c:pt>
                <c:pt idx="44">
                  <c:v>42.0</c:v>
                </c:pt>
                <c:pt idx="45">
                  <c:v>42.4</c:v>
                </c:pt>
                <c:pt idx="46">
                  <c:v>42.9</c:v>
                </c:pt>
                <c:pt idx="47">
                  <c:v>44.0</c:v>
                </c:pt>
                <c:pt idx="48">
                  <c:v>44.6</c:v>
                </c:pt>
              </c:numCache>
            </c:numRef>
          </c:yVal>
          <c:smooth val="0"/>
        </c:ser>
        <c:ser>
          <c:idx val="3"/>
          <c:order val="3"/>
          <c:tx>
            <c:strRef>
              <c:f>Sheet1!$E$1</c:f>
              <c:strCache>
                <c:ptCount val="1"/>
                <c:pt idx="0">
                  <c:v>Canada</c:v>
                </c:pt>
              </c:strCache>
            </c:strRef>
          </c:tx>
          <c:marker>
            <c:symbol val="none"/>
          </c:marker>
          <c:xVal>
            <c:numRef>
              <c:f>Sheet1!$A$2:$A$50</c:f>
              <c:numCache>
                <c:formatCode>0</c:formatCode>
                <c:ptCount val="49"/>
                <c:pt idx="0">
                  <c:v>1965.0</c:v>
                </c:pt>
                <c:pt idx="1">
                  <c:v>1966.0</c:v>
                </c:pt>
                <c:pt idx="2">
                  <c:v>1967.0</c:v>
                </c:pt>
                <c:pt idx="3">
                  <c:v>1968.0</c:v>
                </c:pt>
                <c:pt idx="4">
                  <c:v>1969.0</c:v>
                </c:pt>
                <c:pt idx="5">
                  <c:v>1970.0</c:v>
                </c:pt>
                <c:pt idx="6">
                  <c:v>1971.0</c:v>
                </c:pt>
                <c:pt idx="7">
                  <c:v>1972.0</c:v>
                </c:pt>
                <c:pt idx="8">
                  <c:v>1973.0</c:v>
                </c:pt>
                <c:pt idx="9">
                  <c:v>1974.0</c:v>
                </c:pt>
                <c:pt idx="10">
                  <c:v>1975.0</c:v>
                </c:pt>
                <c:pt idx="11">
                  <c:v>1976.0</c:v>
                </c:pt>
                <c:pt idx="12">
                  <c:v>1977.0</c:v>
                </c:pt>
                <c:pt idx="13">
                  <c:v>1978.0</c:v>
                </c:pt>
                <c:pt idx="14">
                  <c:v>1979.0</c:v>
                </c:pt>
                <c:pt idx="15">
                  <c:v>1980.0</c:v>
                </c:pt>
                <c:pt idx="16">
                  <c:v>1981.0</c:v>
                </c:pt>
                <c:pt idx="17">
                  <c:v>1982.0</c:v>
                </c:pt>
                <c:pt idx="18">
                  <c:v>1983.0</c:v>
                </c:pt>
                <c:pt idx="19">
                  <c:v>1984.0</c:v>
                </c:pt>
                <c:pt idx="20">
                  <c:v>1985.0</c:v>
                </c:pt>
                <c:pt idx="21">
                  <c:v>1986.0</c:v>
                </c:pt>
                <c:pt idx="22">
                  <c:v>1987.0</c:v>
                </c:pt>
                <c:pt idx="23">
                  <c:v>1988.0</c:v>
                </c:pt>
                <c:pt idx="24">
                  <c:v>1989.0</c:v>
                </c:pt>
                <c:pt idx="25">
                  <c:v>1990.0</c:v>
                </c:pt>
                <c:pt idx="26">
                  <c:v>1991.0</c:v>
                </c:pt>
                <c:pt idx="27">
                  <c:v>1992.0</c:v>
                </c:pt>
                <c:pt idx="28">
                  <c:v>1993.0</c:v>
                </c:pt>
                <c:pt idx="29">
                  <c:v>1994.0</c:v>
                </c:pt>
                <c:pt idx="30">
                  <c:v>1995.0</c:v>
                </c:pt>
                <c:pt idx="31">
                  <c:v>1996.0</c:v>
                </c:pt>
                <c:pt idx="32">
                  <c:v>1997.0</c:v>
                </c:pt>
                <c:pt idx="33">
                  <c:v>1998.0</c:v>
                </c:pt>
                <c:pt idx="34">
                  <c:v>1999.0</c:v>
                </c:pt>
                <c:pt idx="35">
                  <c:v>2000.0</c:v>
                </c:pt>
                <c:pt idx="36">
                  <c:v>2001.0</c:v>
                </c:pt>
                <c:pt idx="37">
                  <c:v>2002.0</c:v>
                </c:pt>
                <c:pt idx="38">
                  <c:v>2003.0</c:v>
                </c:pt>
                <c:pt idx="39">
                  <c:v>2004.0</c:v>
                </c:pt>
                <c:pt idx="40">
                  <c:v>2005.0</c:v>
                </c:pt>
                <c:pt idx="41">
                  <c:v>2006.0</c:v>
                </c:pt>
                <c:pt idx="42">
                  <c:v>2007.0</c:v>
                </c:pt>
                <c:pt idx="43">
                  <c:v>2008.0</c:v>
                </c:pt>
                <c:pt idx="44">
                  <c:v>2009.0</c:v>
                </c:pt>
                <c:pt idx="45">
                  <c:v>2010.0</c:v>
                </c:pt>
                <c:pt idx="46">
                  <c:v>2011.0</c:v>
                </c:pt>
                <c:pt idx="47">
                  <c:v>2012.0</c:v>
                </c:pt>
                <c:pt idx="48">
                  <c:v>2013.0</c:v>
                </c:pt>
              </c:numCache>
            </c:numRef>
          </c:xVal>
          <c:yVal>
            <c:numRef>
              <c:f>Sheet1!$E$2:$E$50</c:f>
              <c:numCache>
                <c:formatCode>0.00</c:formatCode>
                <c:ptCount val="49"/>
                <c:pt idx="0">
                  <c:v>25.2</c:v>
                </c:pt>
                <c:pt idx="1">
                  <c:v>26.3</c:v>
                </c:pt>
                <c:pt idx="2">
                  <c:v>27.3</c:v>
                </c:pt>
                <c:pt idx="3">
                  <c:v>28.1</c:v>
                </c:pt>
                <c:pt idx="4">
                  <c:v>30.3</c:v>
                </c:pt>
                <c:pt idx="5">
                  <c:v>30.3</c:v>
                </c:pt>
                <c:pt idx="6">
                  <c:v>29.8</c:v>
                </c:pt>
                <c:pt idx="7">
                  <c:v>30.3</c:v>
                </c:pt>
                <c:pt idx="8">
                  <c:v>29.8</c:v>
                </c:pt>
                <c:pt idx="9">
                  <c:v>32.2</c:v>
                </c:pt>
                <c:pt idx="10">
                  <c:v>31.4</c:v>
                </c:pt>
                <c:pt idx="11">
                  <c:v>30.9</c:v>
                </c:pt>
                <c:pt idx="12">
                  <c:v>30.1</c:v>
                </c:pt>
                <c:pt idx="13">
                  <c:v>29.8</c:v>
                </c:pt>
                <c:pt idx="14">
                  <c:v>29.6</c:v>
                </c:pt>
                <c:pt idx="15">
                  <c:v>30.4</c:v>
                </c:pt>
                <c:pt idx="16">
                  <c:v>32.7</c:v>
                </c:pt>
                <c:pt idx="17">
                  <c:v>32.5</c:v>
                </c:pt>
                <c:pt idx="18">
                  <c:v>31.9</c:v>
                </c:pt>
                <c:pt idx="19">
                  <c:v>32.0</c:v>
                </c:pt>
                <c:pt idx="20">
                  <c:v>31.9</c:v>
                </c:pt>
                <c:pt idx="21">
                  <c:v>32.7</c:v>
                </c:pt>
                <c:pt idx="22">
                  <c:v>33.6</c:v>
                </c:pt>
                <c:pt idx="23">
                  <c:v>33.2</c:v>
                </c:pt>
                <c:pt idx="24">
                  <c:v>34.3</c:v>
                </c:pt>
                <c:pt idx="25">
                  <c:v>35.3</c:v>
                </c:pt>
                <c:pt idx="26">
                  <c:v>35.8</c:v>
                </c:pt>
                <c:pt idx="27">
                  <c:v>35.3</c:v>
                </c:pt>
                <c:pt idx="28">
                  <c:v>34.7</c:v>
                </c:pt>
                <c:pt idx="29">
                  <c:v>34.5</c:v>
                </c:pt>
                <c:pt idx="30">
                  <c:v>34.9</c:v>
                </c:pt>
                <c:pt idx="31">
                  <c:v>35.1</c:v>
                </c:pt>
                <c:pt idx="32">
                  <c:v>35.9</c:v>
                </c:pt>
                <c:pt idx="33">
                  <c:v>35.9</c:v>
                </c:pt>
                <c:pt idx="34">
                  <c:v>35.7</c:v>
                </c:pt>
                <c:pt idx="35">
                  <c:v>34.9</c:v>
                </c:pt>
                <c:pt idx="36">
                  <c:v>34.3</c:v>
                </c:pt>
                <c:pt idx="37">
                  <c:v>32.8</c:v>
                </c:pt>
                <c:pt idx="38">
                  <c:v>32.7</c:v>
                </c:pt>
                <c:pt idx="39">
                  <c:v>32.5</c:v>
                </c:pt>
                <c:pt idx="40">
                  <c:v>32.3</c:v>
                </c:pt>
                <c:pt idx="41">
                  <c:v>32.6</c:v>
                </c:pt>
                <c:pt idx="42">
                  <c:v>32.3</c:v>
                </c:pt>
                <c:pt idx="43">
                  <c:v>31.6</c:v>
                </c:pt>
                <c:pt idx="44">
                  <c:v>31.4</c:v>
                </c:pt>
                <c:pt idx="45">
                  <c:v>30.5</c:v>
                </c:pt>
                <c:pt idx="46">
                  <c:v>30.4</c:v>
                </c:pt>
                <c:pt idx="47">
                  <c:v>30.7</c:v>
                </c:pt>
                <c:pt idx="48">
                  <c:v>30.6</c:v>
                </c:pt>
              </c:numCache>
            </c:numRef>
          </c:yVal>
          <c:smooth val="0"/>
        </c:ser>
        <c:ser>
          <c:idx val="6"/>
          <c:order val="4"/>
          <c:tx>
            <c:strRef>
              <c:f>Sheet1!$H$1</c:f>
              <c:strCache>
                <c:ptCount val="1"/>
                <c:pt idx="0">
                  <c:v>Denmark</c:v>
                </c:pt>
              </c:strCache>
            </c:strRef>
          </c:tx>
          <c:marker>
            <c:symbol val="none"/>
          </c:marker>
          <c:xVal>
            <c:numRef>
              <c:f>Sheet1!$A$2:$A$50</c:f>
              <c:numCache>
                <c:formatCode>0</c:formatCode>
                <c:ptCount val="49"/>
                <c:pt idx="0">
                  <c:v>1965.0</c:v>
                </c:pt>
                <c:pt idx="1">
                  <c:v>1966.0</c:v>
                </c:pt>
                <c:pt idx="2">
                  <c:v>1967.0</c:v>
                </c:pt>
                <c:pt idx="3">
                  <c:v>1968.0</c:v>
                </c:pt>
                <c:pt idx="4">
                  <c:v>1969.0</c:v>
                </c:pt>
                <c:pt idx="5">
                  <c:v>1970.0</c:v>
                </c:pt>
                <c:pt idx="6">
                  <c:v>1971.0</c:v>
                </c:pt>
                <c:pt idx="7">
                  <c:v>1972.0</c:v>
                </c:pt>
                <c:pt idx="8">
                  <c:v>1973.0</c:v>
                </c:pt>
                <c:pt idx="9">
                  <c:v>1974.0</c:v>
                </c:pt>
                <c:pt idx="10">
                  <c:v>1975.0</c:v>
                </c:pt>
                <c:pt idx="11">
                  <c:v>1976.0</c:v>
                </c:pt>
                <c:pt idx="12">
                  <c:v>1977.0</c:v>
                </c:pt>
                <c:pt idx="13">
                  <c:v>1978.0</c:v>
                </c:pt>
                <c:pt idx="14">
                  <c:v>1979.0</c:v>
                </c:pt>
                <c:pt idx="15">
                  <c:v>1980.0</c:v>
                </c:pt>
                <c:pt idx="16">
                  <c:v>1981.0</c:v>
                </c:pt>
                <c:pt idx="17">
                  <c:v>1982.0</c:v>
                </c:pt>
                <c:pt idx="18">
                  <c:v>1983.0</c:v>
                </c:pt>
                <c:pt idx="19">
                  <c:v>1984.0</c:v>
                </c:pt>
                <c:pt idx="20">
                  <c:v>1985.0</c:v>
                </c:pt>
                <c:pt idx="21">
                  <c:v>1986.0</c:v>
                </c:pt>
                <c:pt idx="22">
                  <c:v>1987.0</c:v>
                </c:pt>
                <c:pt idx="23">
                  <c:v>1988.0</c:v>
                </c:pt>
                <c:pt idx="24">
                  <c:v>1989.0</c:v>
                </c:pt>
                <c:pt idx="25">
                  <c:v>1990.0</c:v>
                </c:pt>
                <c:pt idx="26">
                  <c:v>1991.0</c:v>
                </c:pt>
                <c:pt idx="27">
                  <c:v>1992.0</c:v>
                </c:pt>
                <c:pt idx="28">
                  <c:v>1993.0</c:v>
                </c:pt>
                <c:pt idx="29">
                  <c:v>1994.0</c:v>
                </c:pt>
                <c:pt idx="30">
                  <c:v>1995.0</c:v>
                </c:pt>
                <c:pt idx="31">
                  <c:v>1996.0</c:v>
                </c:pt>
                <c:pt idx="32">
                  <c:v>1997.0</c:v>
                </c:pt>
                <c:pt idx="33">
                  <c:v>1998.0</c:v>
                </c:pt>
                <c:pt idx="34">
                  <c:v>1999.0</c:v>
                </c:pt>
                <c:pt idx="35">
                  <c:v>2000.0</c:v>
                </c:pt>
                <c:pt idx="36">
                  <c:v>2001.0</c:v>
                </c:pt>
                <c:pt idx="37">
                  <c:v>2002.0</c:v>
                </c:pt>
                <c:pt idx="38">
                  <c:v>2003.0</c:v>
                </c:pt>
                <c:pt idx="39">
                  <c:v>2004.0</c:v>
                </c:pt>
                <c:pt idx="40">
                  <c:v>2005.0</c:v>
                </c:pt>
                <c:pt idx="41">
                  <c:v>2006.0</c:v>
                </c:pt>
                <c:pt idx="42">
                  <c:v>2007.0</c:v>
                </c:pt>
                <c:pt idx="43">
                  <c:v>2008.0</c:v>
                </c:pt>
                <c:pt idx="44">
                  <c:v>2009.0</c:v>
                </c:pt>
                <c:pt idx="45">
                  <c:v>2010.0</c:v>
                </c:pt>
                <c:pt idx="46">
                  <c:v>2011.0</c:v>
                </c:pt>
                <c:pt idx="47">
                  <c:v>2012.0</c:v>
                </c:pt>
                <c:pt idx="48">
                  <c:v>2013.0</c:v>
                </c:pt>
              </c:numCache>
            </c:numRef>
          </c:xVal>
          <c:yVal>
            <c:numRef>
              <c:f>Sheet1!$H$2:$H$50</c:f>
              <c:numCache>
                <c:formatCode>0.00</c:formatCode>
                <c:ptCount val="49"/>
                <c:pt idx="0">
                  <c:v>29.5</c:v>
                </c:pt>
                <c:pt idx="1">
                  <c:v>30.3</c:v>
                </c:pt>
                <c:pt idx="2">
                  <c:v>30.8</c:v>
                </c:pt>
                <c:pt idx="3">
                  <c:v>33.5</c:v>
                </c:pt>
                <c:pt idx="4">
                  <c:v>33.2</c:v>
                </c:pt>
                <c:pt idx="5">
                  <c:v>37.7</c:v>
                </c:pt>
                <c:pt idx="6">
                  <c:v>40.8</c:v>
                </c:pt>
                <c:pt idx="7">
                  <c:v>40.3</c:v>
                </c:pt>
                <c:pt idx="8">
                  <c:v>39.6</c:v>
                </c:pt>
                <c:pt idx="9">
                  <c:v>41.5</c:v>
                </c:pt>
                <c:pt idx="10">
                  <c:v>37.8</c:v>
                </c:pt>
                <c:pt idx="11">
                  <c:v>38.8</c:v>
                </c:pt>
                <c:pt idx="12">
                  <c:v>39.2</c:v>
                </c:pt>
                <c:pt idx="13">
                  <c:v>40.3</c:v>
                </c:pt>
                <c:pt idx="14">
                  <c:v>41.5</c:v>
                </c:pt>
                <c:pt idx="15">
                  <c:v>42.3</c:v>
                </c:pt>
                <c:pt idx="16">
                  <c:v>42.1</c:v>
                </c:pt>
                <c:pt idx="17">
                  <c:v>41.0</c:v>
                </c:pt>
                <c:pt idx="18">
                  <c:v>42.9</c:v>
                </c:pt>
                <c:pt idx="19">
                  <c:v>44.0</c:v>
                </c:pt>
                <c:pt idx="20">
                  <c:v>45.4</c:v>
                </c:pt>
                <c:pt idx="21">
                  <c:v>47.5</c:v>
                </c:pt>
                <c:pt idx="22">
                  <c:v>48.1</c:v>
                </c:pt>
                <c:pt idx="23">
                  <c:v>48.6</c:v>
                </c:pt>
                <c:pt idx="24">
                  <c:v>47.5</c:v>
                </c:pt>
                <c:pt idx="25">
                  <c:v>45.8</c:v>
                </c:pt>
                <c:pt idx="26">
                  <c:v>45.1</c:v>
                </c:pt>
                <c:pt idx="27">
                  <c:v>45.5</c:v>
                </c:pt>
                <c:pt idx="28">
                  <c:v>46.9</c:v>
                </c:pt>
                <c:pt idx="29">
                  <c:v>47.9</c:v>
                </c:pt>
                <c:pt idx="30">
                  <c:v>48.0</c:v>
                </c:pt>
                <c:pt idx="31">
                  <c:v>48.3</c:v>
                </c:pt>
                <c:pt idx="32">
                  <c:v>48.1</c:v>
                </c:pt>
                <c:pt idx="33">
                  <c:v>48.4</c:v>
                </c:pt>
                <c:pt idx="34">
                  <c:v>49.0</c:v>
                </c:pt>
                <c:pt idx="35">
                  <c:v>48.1</c:v>
                </c:pt>
                <c:pt idx="36">
                  <c:v>47.2</c:v>
                </c:pt>
                <c:pt idx="37">
                  <c:v>46.6</c:v>
                </c:pt>
                <c:pt idx="38">
                  <c:v>46.8</c:v>
                </c:pt>
                <c:pt idx="39">
                  <c:v>47.8</c:v>
                </c:pt>
                <c:pt idx="40">
                  <c:v>49.5</c:v>
                </c:pt>
                <c:pt idx="41">
                  <c:v>48.1</c:v>
                </c:pt>
                <c:pt idx="42">
                  <c:v>47.7</c:v>
                </c:pt>
                <c:pt idx="43">
                  <c:v>46.6</c:v>
                </c:pt>
                <c:pt idx="44">
                  <c:v>46.4</c:v>
                </c:pt>
                <c:pt idx="45">
                  <c:v>46.5</c:v>
                </c:pt>
                <c:pt idx="46">
                  <c:v>46.6</c:v>
                </c:pt>
                <c:pt idx="47">
                  <c:v>47.2</c:v>
                </c:pt>
                <c:pt idx="48">
                  <c:v>48.6</c:v>
                </c:pt>
              </c:numCache>
            </c:numRef>
          </c:yVal>
          <c:smooth val="0"/>
        </c:ser>
        <c:ser>
          <c:idx val="8"/>
          <c:order val="5"/>
          <c:tx>
            <c:strRef>
              <c:f>Sheet1!$J$1</c:f>
              <c:strCache>
                <c:ptCount val="1"/>
                <c:pt idx="0">
                  <c:v>Finland</c:v>
                </c:pt>
              </c:strCache>
            </c:strRef>
          </c:tx>
          <c:marker>
            <c:symbol val="none"/>
          </c:marker>
          <c:xVal>
            <c:numRef>
              <c:f>Sheet1!$A$2:$A$50</c:f>
              <c:numCache>
                <c:formatCode>0</c:formatCode>
                <c:ptCount val="49"/>
                <c:pt idx="0">
                  <c:v>1965.0</c:v>
                </c:pt>
                <c:pt idx="1">
                  <c:v>1966.0</c:v>
                </c:pt>
                <c:pt idx="2">
                  <c:v>1967.0</c:v>
                </c:pt>
                <c:pt idx="3">
                  <c:v>1968.0</c:v>
                </c:pt>
                <c:pt idx="4">
                  <c:v>1969.0</c:v>
                </c:pt>
                <c:pt idx="5">
                  <c:v>1970.0</c:v>
                </c:pt>
                <c:pt idx="6">
                  <c:v>1971.0</c:v>
                </c:pt>
                <c:pt idx="7">
                  <c:v>1972.0</c:v>
                </c:pt>
                <c:pt idx="8">
                  <c:v>1973.0</c:v>
                </c:pt>
                <c:pt idx="9">
                  <c:v>1974.0</c:v>
                </c:pt>
                <c:pt idx="10">
                  <c:v>1975.0</c:v>
                </c:pt>
                <c:pt idx="11">
                  <c:v>1976.0</c:v>
                </c:pt>
                <c:pt idx="12">
                  <c:v>1977.0</c:v>
                </c:pt>
                <c:pt idx="13">
                  <c:v>1978.0</c:v>
                </c:pt>
                <c:pt idx="14">
                  <c:v>1979.0</c:v>
                </c:pt>
                <c:pt idx="15">
                  <c:v>1980.0</c:v>
                </c:pt>
                <c:pt idx="16">
                  <c:v>1981.0</c:v>
                </c:pt>
                <c:pt idx="17">
                  <c:v>1982.0</c:v>
                </c:pt>
                <c:pt idx="18">
                  <c:v>1983.0</c:v>
                </c:pt>
                <c:pt idx="19">
                  <c:v>1984.0</c:v>
                </c:pt>
                <c:pt idx="20">
                  <c:v>1985.0</c:v>
                </c:pt>
                <c:pt idx="21">
                  <c:v>1986.0</c:v>
                </c:pt>
                <c:pt idx="22">
                  <c:v>1987.0</c:v>
                </c:pt>
                <c:pt idx="23">
                  <c:v>1988.0</c:v>
                </c:pt>
                <c:pt idx="24">
                  <c:v>1989.0</c:v>
                </c:pt>
                <c:pt idx="25">
                  <c:v>1990.0</c:v>
                </c:pt>
                <c:pt idx="26">
                  <c:v>1991.0</c:v>
                </c:pt>
                <c:pt idx="27">
                  <c:v>1992.0</c:v>
                </c:pt>
                <c:pt idx="28">
                  <c:v>1993.0</c:v>
                </c:pt>
                <c:pt idx="29">
                  <c:v>1994.0</c:v>
                </c:pt>
                <c:pt idx="30">
                  <c:v>1995.0</c:v>
                </c:pt>
                <c:pt idx="31">
                  <c:v>1996.0</c:v>
                </c:pt>
                <c:pt idx="32">
                  <c:v>1997.0</c:v>
                </c:pt>
                <c:pt idx="33">
                  <c:v>1998.0</c:v>
                </c:pt>
                <c:pt idx="34">
                  <c:v>1999.0</c:v>
                </c:pt>
                <c:pt idx="35">
                  <c:v>2000.0</c:v>
                </c:pt>
                <c:pt idx="36">
                  <c:v>2001.0</c:v>
                </c:pt>
                <c:pt idx="37">
                  <c:v>2002.0</c:v>
                </c:pt>
                <c:pt idx="38">
                  <c:v>2003.0</c:v>
                </c:pt>
                <c:pt idx="39">
                  <c:v>2004.0</c:v>
                </c:pt>
                <c:pt idx="40">
                  <c:v>2005.0</c:v>
                </c:pt>
                <c:pt idx="41">
                  <c:v>2006.0</c:v>
                </c:pt>
                <c:pt idx="42">
                  <c:v>2007.0</c:v>
                </c:pt>
                <c:pt idx="43">
                  <c:v>2008.0</c:v>
                </c:pt>
                <c:pt idx="44">
                  <c:v>2009.0</c:v>
                </c:pt>
                <c:pt idx="45">
                  <c:v>2010.0</c:v>
                </c:pt>
                <c:pt idx="46">
                  <c:v>2011.0</c:v>
                </c:pt>
                <c:pt idx="47">
                  <c:v>2012.0</c:v>
                </c:pt>
                <c:pt idx="48">
                  <c:v>2013.0</c:v>
                </c:pt>
              </c:numCache>
            </c:numRef>
          </c:xVal>
          <c:yVal>
            <c:numRef>
              <c:f>Sheet1!$J$2:$J$50</c:f>
              <c:numCache>
                <c:formatCode>0.00</c:formatCode>
                <c:ptCount val="49"/>
                <c:pt idx="0">
                  <c:v>30.0</c:v>
                </c:pt>
                <c:pt idx="1">
                  <c:v>31.2</c:v>
                </c:pt>
                <c:pt idx="2">
                  <c:v>32.0</c:v>
                </c:pt>
                <c:pt idx="3">
                  <c:v>32.4</c:v>
                </c:pt>
                <c:pt idx="4">
                  <c:v>31.0</c:v>
                </c:pt>
                <c:pt idx="5">
                  <c:v>31.2</c:v>
                </c:pt>
                <c:pt idx="6">
                  <c:v>32.8</c:v>
                </c:pt>
                <c:pt idx="7">
                  <c:v>33.2</c:v>
                </c:pt>
                <c:pt idx="8">
                  <c:v>34.0</c:v>
                </c:pt>
                <c:pt idx="9">
                  <c:v>33.3</c:v>
                </c:pt>
                <c:pt idx="10">
                  <c:v>36.1</c:v>
                </c:pt>
                <c:pt idx="11">
                  <c:v>39.6</c:v>
                </c:pt>
                <c:pt idx="12">
                  <c:v>39.8</c:v>
                </c:pt>
                <c:pt idx="13">
                  <c:v>36.5</c:v>
                </c:pt>
                <c:pt idx="14">
                  <c:v>35.1</c:v>
                </c:pt>
                <c:pt idx="15">
                  <c:v>35.3</c:v>
                </c:pt>
                <c:pt idx="16">
                  <c:v>37.3</c:v>
                </c:pt>
                <c:pt idx="17">
                  <c:v>36.4</c:v>
                </c:pt>
                <c:pt idx="18">
                  <c:v>36.1</c:v>
                </c:pt>
                <c:pt idx="19">
                  <c:v>37.6</c:v>
                </c:pt>
                <c:pt idx="20">
                  <c:v>39.1</c:v>
                </c:pt>
                <c:pt idx="21">
                  <c:v>40.3</c:v>
                </c:pt>
                <c:pt idx="22">
                  <c:v>38.7</c:v>
                </c:pt>
                <c:pt idx="23">
                  <c:v>42.0</c:v>
                </c:pt>
                <c:pt idx="24">
                  <c:v>41.5</c:v>
                </c:pt>
                <c:pt idx="25">
                  <c:v>42.9</c:v>
                </c:pt>
                <c:pt idx="26">
                  <c:v>44.4</c:v>
                </c:pt>
                <c:pt idx="27">
                  <c:v>44.0</c:v>
                </c:pt>
                <c:pt idx="28">
                  <c:v>43.5</c:v>
                </c:pt>
                <c:pt idx="29">
                  <c:v>45.5</c:v>
                </c:pt>
                <c:pt idx="30">
                  <c:v>44.5</c:v>
                </c:pt>
                <c:pt idx="31">
                  <c:v>45.7</c:v>
                </c:pt>
                <c:pt idx="32">
                  <c:v>45.0</c:v>
                </c:pt>
                <c:pt idx="33">
                  <c:v>44.8</c:v>
                </c:pt>
                <c:pt idx="34">
                  <c:v>44.3</c:v>
                </c:pt>
                <c:pt idx="35">
                  <c:v>45.8</c:v>
                </c:pt>
                <c:pt idx="36">
                  <c:v>43.2</c:v>
                </c:pt>
                <c:pt idx="37">
                  <c:v>43.3</c:v>
                </c:pt>
                <c:pt idx="38">
                  <c:v>42.4</c:v>
                </c:pt>
                <c:pt idx="39">
                  <c:v>41.8</c:v>
                </c:pt>
                <c:pt idx="40">
                  <c:v>42.1</c:v>
                </c:pt>
                <c:pt idx="41">
                  <c:v>42.2</c:v>
                </c:pt>
                <c:pt idx="42">
                  <c:v>41.5</c:v>
                </c:pt>
                <c:pt idx="43">
                  <c:v>41.2</c:v>
                </c:pt>
                <c:pt idx="44">
                  <c:v>40.9</c:v>
                </c:pt>
                <c:pt idx="45">
                  <c:v>40.8</c:v>
                </c:pt>
                <c:pt idx="46">
                  <c:v>42.0</c:v>
                </c:pt>
                <c:pt idx="47">
                  <c:v>42.8</c:v>
                </c:pt>
                <c:pt idx="48">
                  <c:v>44.0</c:v>
                </c:pt>
              </c:numCache>
            </c:numRef>
          </c:yVal>
          <c:smooth val="0"/>
        </c:ser>
        <c:ser>
          <c:idx val="9"/>
          <c:order val="6"/>
          <c:tx>
            <c:strRef>
              <c:f>Sheet1!$K$1</c:f>
              <c:strCache>
                <c:ptCount val="1"/>
                <c:pt idx="0">
                  <c:v>France</c:v>
                </c:pt>
              </c:strCache>
            </c:strRef>
          </c:tx>
          <c:marker>
            <c:symbol val="none"/>
          </c:marker>
          <c:xVal>
            <c:numRef>
              <c:f>Sheet1!$A$2:$A$50</c:f>
              <c:numCache>
                <c:formatCode>0</c:formatCode>
                <c:ptCount val="49"/>
                <c:pt idx="0">
                  <c:v>1965.0</c:v>
                </c:pt>
                <c:pt idx="1">
                  <c:v>1966.0</c:v>
                </c:pt>
                <c:pt idx="2">
                  <c:v>1967.0</c:v>
                </c:pt>
                <c:pt idx="3">
                  <c:v>1968.0</c:v>
                </c:pt>
                <c:pt idx="4">
                  <c:v>1969.0</c:v>
                </c:pt>
                <c:pt idx="5">
                  <c:v>1970.0</c:v>
                </c:pt>
                <c:pt idx="6">
                  <c:v>1971.0</c:v>
                </c:pt>
                <c:pt idx="7">
                  <c:v>1972.0</c:v>
                </c:pt>
                <c:pt idx="8">
                  <c:v>1973.0</c:v>
                </c:pt>
                <c:pt idx="9">
                  <c:v>1974.0</c:v>
                </c:pt>
                <c:pt idx="10">
                  <c:v>1975.0</c:v>
                </c:pt>
                <c:pt idx="11">
                  <c:v>1976.0</c:v>
                </c:pt>
                <c:pt idx="12">
                  <c:v>1977.0</c:v>
                </c:pt>
                <c:pt idx="13">
                  <c:v>1978.0</c:v>
                </c:pt>
                <c:pt idx="14">
                  <c:v>1979.0</c:v>
                </c:pt>
                <c:pt idx="15">
                  <c:v>1980.0</c:v>
                </c:pt>
                <c:pt idx="16">
                  <c:v>1981.0</c:v>
                </c:pt>
                <c:pt idx="17">
                  <c:v>1982.0</c:v>
                </c:pt>
                <c:pt idx="18">
                  <c:v>1983.0</c:v>
                </c:pt>
                <c:pt idx="19">
                  <c:v>1984.0</c:v>
                </c:pt>
                <c:pt idx="20">
                  <c:v>1985.0</c:v>
                </c:pt>
                <c:pt idx="21">
                  <c:v>1986.0</c:v>
                </c:pt>
                <c:pt idx="22">
                  <c:v>1987.0</c:v>
                </c:pt>
                <c:pt idx="23">
                  <c:v>1988.0</c:v>
                </c:pt>
                <c:pt idx="24">
                  <c:v>1989.0</c:v>
                </c:pt>
                <c:pt idx="25">
                  <c:v>1990.0</c:v>
                </c:pt>
                <c:pt idx="26">
                  <c:v>1991.0</c:v>
                </c:pt>
                <c:pt idx="27">
                  <c:v>1992.0</c:v>
                </c:pt>
                <c:pt idx="28">
                  <c:v>1993.0</c:v>
                </c:pt>
                <c:pt idx="29">
                  <c:v>1994.0</c:v>
                </c:pt>
                <c:pt idx="30">
                  <c:v>1995.0</c:v>
                </c:pt>
                <c:pt idx="31">
                  <c:v>1996.0</c:v>
                </c:pt>
                <c:pt idx="32">
                  <c:v>1997.0</c:v>
                </c:pt>
                <c:pt idx="33">
                  <c:v>1998.0</c:v>
                </c:pt>
                <c:pt idx="34">
                  <c:v>1999.0</c:v>
                </c:pt>
                <c:pt idx="35">
                  <c:v>2000.0</c:v>
                </c:pt>
                <c:pt idx="36">
                  <c:v>2001.0</c:v>
                </c:pt>
                <c:pt idx="37">
                  <c:v>2002.0</c:v>
                </c:pt>
                <c:pt idx="38">
                  <c:v>2003.0</c:v>
                </c:pt>
                <c:pt idx="39">
                  <c:v>2004.0</c:v>
                </c:pt>
                <c:pt idx="40">
                  <c:v>2005.0</c:v>
                </c:pt>
                <c:pt idx="41">
                  <c:v>2006.0</c:v>
                </c:pt>
                <c:pt idx="42">
                  <c:v>2007.0</c:v>
                </c:pt>
                <c:pt idx="43">
                  <c:v>2008.0</c:v>
                </c:pt>
                <c:pt idx="44">
                  <c:v>2009.0</c:v>
                </c:pt>
                <c:pt idx="45">
                  <c:v>2010.0</c:v>
                </c:pt>
                <c:pt idx="46">
                  <c:v>2011.0</c:v>
                </c:pt>
                <c:pt idx="47">
                  <c:v>2012.0</c:v>
                </c:pt>
                <c:pt idx="48">
                  <c:v>2013.0</c:v>
                </c:pt>
              </c:numCache>
            </c:numRef>
          </c:xVal>
          <c:yVal>
            <c:numRef>
              <c:f>Sheet1!$K$2:$K$50</c:f>
              <c:numCache>
                <c:formatCode>0.00</c:formatCode>
                <c:ptCount val="49"/>
                <c:pt idx="0">
                  <c:v>33.6</c:v>
                </c:pt>
                <c:pt idx="1">
                  <c:v>33.4</c:v>
                </c:pt>
                <c:pt idx="2">
                  <c:v>33.7</c:v>
                </c:pt>
                <c:pt idx="3">
                  <c:v>33.8</c:v>
                </c:pt>
                <c:pt idx="4">
                  <c:v>34.4</c:v>
                </c:pt>
                <c:pt idx="5">
                  <c:v>33.6</c:v>
                </c:pt>
                <c:pt idx="6">
                  <c:v>33.1</c:v>
                </c:pt>
                <c:pt idx="7">
                  <c:v>33.5</c:v>
                </c:pt>
                <c:pt idx="8">
                  <c:v>33.5</c:v>
                </c:pt>
                <c:pt idx="9">
                  <c:v>33.6</c:v>
                </c:pt>
                <c:pt idx="10">
                  <c:v>34.9</c:v>
                </c:pt>
                <c:pt idx="11">
                  <c:v>36.7</c:v>
                </c:pt>
                <c:pt idx="12">
                  <c:v>36.7</c:v>
                </c:pt>
                <c:pt idx="13">
                  <c:v>36.7</c:v>
                </c:pt>
                <c:pt idx="14">
                  <c:v>38.1</c:v>
                </c:pt>
                <c:pt idx="15">
                  <c:v>39.4</c:v>
                </c:pt>
                <c:pt idx="16">
                  <c:v>39.5</c:v>
                </c:pt>
                <c:pt idx="17">
                  <c:v>40.3</c:v>
                </c:pt>
                <c:pt idx="18">
                  <c:v>40.7</c:v>
                </c:pt>
                <c:pt idx="19">
                  <c:v>41.8</c:v>
                </c:pt>
                <c:pt idx="20">
                  <c:v>41.9</c:v>
                </c:pt>
                <c:pt idx="21">
                  <c:v>41.5</c:v>
                </c:pt>
                <c:pt idx="22">
                  <c:v>42.1</c:v>
                </c:pt>
                <c:pt idx="23">
                  <c:v>41.2</c:v>
                </c:pt>
                <c:pt idx="24">
                  <c:v>41.0</c:v>
                </c:pt>
                <c:pt idx="25">
                  <c:v>41.0</c:v>
                </c:pt>
                <c:pt idx="26">
                  <c:v>41.3</c:v>
                </c:pt>
                <c:pt idx="27">
                  <c:v>40.9</c:v>
                </c:pt>
                <c:pt idx="28">
                  <c:v>42.1</c:v>
                </c:pt>
                <c:pt idx="29">
                  <c:v>42.2</c:v>
                </c:pt>
                <c:pt idx="30">
                  <c:v>41.9</c:v>
                </c:pt>
                <c:pt idx="31">
                  <c:v>43.0</c:v>
                </c:pt>
                <c:pt idx="32">
                  <c:v>43.3</c:v>
                </c:pt>
                <c:pt idx="33">
                  <c:v>43.1</c:v>
                </c:pt>
                <c:pt idx="34">
                  <c:v>43.9</c:v>
                </c:pt>
                <c:pt idx="35">
                  <c:v>43.1</c:v>
                </c:pt>
                <c:pt idx="36">
                  <c:v>42.7</c:v>
                </c:pt>
                <c:pt idx="37">
                  <c:v>42.1</c:v>
                </c:pt>
                <c:pt idx="38">
                  <c:v>42.0</c:v>
                </c:pt>
                <c:pt idx="39">
                  <c:v>42.2</c:v>
                </c:pt>
                <c:pt idx="40">
                  <c:v>42.8</c:v>
                </c:pt>
                <c:pt idx="41">
                  <c:v>43.1</c:v>
                </c:pt>
                <c:pt idx="42">
                  <c:v>42.4</c:v>
                </c:pt>
                <c:pt idx="43">
                  <c:v>42.2</c:v>
                </c:pt>
                <c:pt idx="44">
                  <c:v>41.3</c:v>
                </c:pt>
                <c:pt idx="45">
                  <c:v>41.6</c:v>
                </c:pt>
                <c:pt idx="46">
                  <c:v>42.9</c:v>
                </c:pt>
                <c:pt idx="47">
                  <c:v>44.0</c:v>
                </c:pt>
                <c:pt idx="48">
                  <c:v>45.0</c:v>
                </c:pt>
              </c:numCache>
            </c:numRef>
          </c:yVal>
          <c:smooth val="0"/>
        </c:ser>
        <c:ser>
          <c:idx val="10"/>
          <c:order val="7"/>
          <c:tx>
            <c:strRef>
              <c:f>Sheet1!$L$1</c:f>
              <c:strCache>
                <c:ptCount val="1"/>
                <c:pt idx="0">
                  <c:v>Germany</c:v>
                </c:pt>
              </c:strCache>
            </c:strRef>
          </c:tx>
          <c:marker>
            <c:symbol val="none"/>
          </c:marker>
          <c:xVal>
            <c:numRef>
              <c:f>Sheet1!$A$2:$A$50</c:f>
              <c:numCache>
                <c:formatCode>0</c:formatCode>
                <c:ptCount val="49"/>
                <c:pt idx="0">
                  <c:v>1965.0</c:v>
                </c:pt>
                <c:pt idx="1">
                  <c:v>1966.0</c:v>
                </c:pt>
                <c:pt idx="2">
                  <c:v>1967.0</c:v>
                </c:pt>
                <c:pt idx="3">
                  <c:v>1968.0</c:v>
                </c:pt>
                <c:pt idx="4">
                  <c:v>1969.0</c:v>
                </c:pt>
                <c:pt idx="5">
                  <c:v>1970.0</c:v>
                </c:pt>
                <c:pt idx="6">
                  <c:v>1971.0</c:v>
                </c:pt>
                <c:pt idx="7">
                  <c:v>1972.0</c:v>
                </c:pt>
                <c:pt idx="8">
                  <c:v>1973.0</c:v>
                </c:pt>
                <c:pt idx="9">
                  <c:v>1974.0</c:v>
                </c:pt>
                <c:pt idx="10">
                  <c:v>1975.0</c:v>
                </c:pt>
                <c:pt idx="11">
                  <c:v>1976.0</c:v>
                </c:pt>
                <c:pt idx="12">
                  <c:v>1977.0</c:v>
                </c:pt>
                <c:pt idx="13">
                  <c:v>1978.0</c:v>
                </c:pt>
                <c:pt idx="14">
                  <c:v>1979.0</c:v>
                </c:pt>
                <c:pt idx="15">
                  <c:v>1980.0</c:v>
                </c:pt>
                <c:pt idx="16">
                  <c:v>1981.0</c:v>
                </c:pt>
                <c:pt idx="17">
                  <c:v>1982.0</c:v>
                </c:pt>
                <c:pt idx="18">
                  <c:v>1983.0</c:v>
                </c:pt>
                <c:pt idx="19">
                  <c:v>1984.0</c:v>
                </c:pt>
                <c:pt idx="20">
                  <c:v>1985.0</c:v>
                </c:pt>
                <c:pt idx="21">
                  <c:v>1986.0</c:v>
                </c:pt>
                <c:pt idx="22">
                  <c:v>1987.0</c:v>
                </c:pt>
                <c:pt idx="23">
                  <c:v>1988.0</c:v>
                </c:pt>
                <c:pt idx="24">
                  <c:v>1989.0</c:v>
                </c:pt>
                <c:pt idx="25">
                  <c:v>1990.0</c:v>
                </c:pt>
                <c:pt idx="26">
                  <c:v>1991.0</c:v>
                </c:pt>
                <c:pt idx="27">
                  <c:v>1992.0</c:v>
                </c:pt>
                <c:pt idx="28">
                  <c:v>1993.0</c:v>
                </c:pt>
                <c:pt idx="29">
                  <c:v>1994.0</c:v>
                </c:pt>
                <c:pt idx="30">
                  <c:v>1995.0</c:v>
                </c:pt>
                <c:pt idx="31">
                  <c:v>1996.0</c:v>
                </c:pt>
                <c:pt idx="32">
                  <c:v>1997.0</c:v>
                </c:pt>
                <c:pt idx="33">
                  <c:v>1998.0</c:v>
                </c:pt>
                <c:pt idx="34">
                  <c:v>1999.0</c:v>
                </c:pt>
                <c:pt idx="35">
                  <c:v>2000.0</c:v>
                </c:pt>
                <c:pt idx="36">
                  <c:v>2001.0</c:v>
                </c:pt>
                <c:pt idx="37">
                  <c:v>2002.0</c:v>
                </c:pt>
                <c:pt idx="38">
                  <c:v>2003.0</c:v>
                </c:pt>
                <c:pt idx="39">
                  <c:v>2004.0</c:v>
                </c:pt>
                <c:pt idx="40">
                  <c:v>2005.0</c:v>
                </c:pt>
                <c:pt idx="41">
                  <c:v>2006.0</c:v>
                </c:pt>
                <c:pt idx="42">
                  <c:v>2007.0</c:v>
                </c:pt>
                <c:pt idx="43">
                  <c:v>2008.0</c:v>
                </c:pt>
                <c:pt idx="44">
                  <c:v>2009.0</c:v>
                </c:pt>
                <c:pt idx="45">
                  <c:v>2010.0</c:v>
                </c:pt>
                <c:pt idx="46">
                  <c:v>2011.0</c:v>
                </c:pt>
                <c:pt idx="47">
                  <c:v>2012.0</c:v>
                </c:pt>
                <c:pt idx="48">
                  <c:v>2013.0</c:v>
                </c:pt>
              </c:numCache>
            </c:numRef>
          </c:xVal>
          <c:yVal>
            <c:numRef>
              <c:f>Sheet1!$L$2:$L$50</c:f>
              <c:numCache>
                <c:formatCode>0.00</c:formatCode>
                <c:ptCount val="49"/>
                <c:pt idx="0">
                  <c:v>31.6</c:v>
                </c:pt>
                <c:pt idx="1">
                  <c:v>32.2</c:v>
                </c:pt>
                <c:pt idx="2">
                  <c:v>32.2</c:v>
                </c:pt>
                <c:pt idx="3">
                  <c:v>32.2</c:v>
                </c:pt>
                <c:pt idx="4">
                  <c:v>33.9</c:v>
                </c:pt>
                <c:pt idx="5">
                  <c:v>31.5</c:v>
                </c:pt>
                <c:pt idx="6">
                  <c:v>32.0</c:v>
                </c:pt>
                <c:pt idx="7">
                  <c:v>33.5</c:v>
                </c:pt>
                <c:pt idx="8">
                  <c:v>35.0</c:v>
                </c:pt>
                <c:pt idx="9">
                  <c:v>34.9</c:v>
                </c:pt>
                <c:pt idx="10">
                  <c:v>34.3</c:v>
                </c:pt>
                <c:pt idx="11">
                  <c:v>35.3</c:v>
                </c:pt>
                <c:pt idx="12">
                  <c:v>36.7</c:v>
                </c:pt>
                <c:pt idx="13">
                  <c:v>36.7</c:v>
                </c:pt>
                <c:pt idx="14">
                  <c:v>36.4</c:v>
                </c:pt>
                <c:pt idx="15">
                  <c:v>36.4</c:v>
                </c:pt>
                <c:pt idx="16">
                  <c:v>35.9</c:v>
                </c:pt>
                <c:pt idx="17">
                  <c:v>35.5</c:v>
                </c:pt>
                <c:pt idx="18">
                  <c:v>35.6</c:v>
                </c:pt>
                <c:pt idx="19">
                  <c:v>35.7</c:v>
                </c:pt>
                <c:pt idx="20">
                  <c:v>36.1</c:v>
                </c:pt>
                <c:pt idx="21">
                  <c:v>35.8</c:v>
                </c:pt>
                <c:pt idx="22">
                  <c:v>36.3</c:v>
                </c:pt>
                <c:pt idx="23">
                  <c:v>36.0</c:v>
                </c:pt>
                <c:pt idx="24">
                  <c:v>36.2</c:v>
                </c:pt>
                <c:pt idx="25">
                  <c:v>34.8</c:v>
                </c:pt>
                <c:pt idx="26">
                  <c:v>35.0</c:v>
                </c:pt>
                <c:pt idx="27">
                  <c:v>35.9</c:v>
                </c:pt>
                <c:pt idx="28">
                  <c:v>35.8</c:v>
                </c:pt>
                <c:pt idx="29">
                  <c:v>36.2</c:v>
                </c:pt>
                <c:pt idx="30">
                  <c:v>36.2</c:v>
                </c:pt>
                <c:pt idx="31">
                  <c:v>35.6</c:v>
                </c:pt>
                <c:pt idx="32">
                  <c:v>35.3</c:v>
                </c:pt>
                <c:pt idx="33">
                  <c:v>35.5</c:v>
                </c:pt>
                <c:pt idx="34">
                  <c:v>36.2</c:v>
                </c:pt>
                <c:pt idx="35">
                  <c:v>36.3</c:v>
                </c:pt>
                <c:pt idx="36">
                  <c:v>35.1</c:v>
                </c:pt>
                <c:pt idx="37">
                  <c:v>34.4</c:v>
                </c:pt>
                <c:pt idx="38">
                  <c:v>34.7</c:v>
                </c:pt>
                <c:pt idx="39">
                  <c:v>33.9</c:v>
                </c:pt>
                <c:pt idx="40">
                  <c:v>33.9</c:v>
                </c:pt>
                <c:pt idx="41">
                  <c:v>34.5</c:v>
                </c:pt>
                <c:pt idx="42">
                  <c:v>34.9</c:v>
                </c:pt>
                <c:pt idx="43">
                  <c:v>35.3</c:v>
                </c:pt>
                <c:pt idx="44">
                  <c:v>36.1</c:v>
                </c:pt>
                <c:pt idx="45">
                  <c:v>35.0</c:v>
                </c:pt>
                <c:pt idx="46">
                  <c:v>35.7</c:v>
                </c:pt>
                <c:pt idx="47">
                  <c:v>36.5</c:v>
                </c:pt>
                <c:pt idx="48">
                  <c:v>36.7</c:v>
                </c:pt>
              </c:numCache>
            </c:numRef>
          </c:yVal>
          <c:smooth val="0"/>
        </c:ser>
        <c:ser>
          <c:idx val="16"/>
          <c:order val="8"/>
          <c:tx>
            <c:strRef>
              <c:f>Sheet1!$R$1</c:f>
              <c:strCache>
                <c:ptCount val="1"/>
                <c:pt idx="0">
                  <c:v>Italy</c:v>
                </c:pt>
              </c:strCache>
            </c:strRef>
          </c:tx>
          <c:marker>
            <c:symbol val="none"/>
          </c:marker>
          <c:xVal>
            <c:numRef>
              <c:f>Sheet1!$A$2:$A$50</c:f>
              <c:numCache>
                <c:formatCode>0</c:formatCode>
                <c:ptCount val="49"/>
                <c:pt idx="0">
                  <c:v>1965.0</c:v>
                </c:pt>
                <c:pt idx="1">
                  <c:v>1966.0</c:v>
                </c:pt>
                <c:pt idx="2">
                  <c:v>1967.0</c:v>
                </c:pt>
                <c:pt idx="3">
                  <c:v>1968.0</c:v>
                </c:pt>
                <c:pt idx="4">
                  <c:v>1969.0</c:v>
                </c:pt>
                <c:pt idx="5">
                  <c:v>1970.0</c:v>
                </c:pt>
                <c:pt idx="6">
                  <c:v>1971.0</c:v>
                </c:pt>
                <c:pt idx="7">
                  <c:v>1972.0</c:v>
                </c:pt>
                <c:pt idx="8">
                  <c:v>1973.0</c:v>
                </c:pt>
                <c:pt idx="9">
                  <c:v>1974.0</c:v>
                </c:pt>
                <c:pt idx="10">
                  <c:v>1975.0</c:v>
                </c:pt>
                <c:pt idx="11">
                  <c:v>1976.0</c:v>
                </c:pt>
                <c:pt idx="12">
                  <c:v>1977.0</c:v>
                </c:pt>
                <c:pt idx="13">
                  <c:v>1978.0</c:v>
                </c:pt>
                <c:pt idx="14">
                  <c:v>1979.0</c:v>
                </c:pt>
                <c:pt idx="15">
                  <c:v>1980.0</c:v>
                </c:pt>
                <c:pt idx="16">
                  <c:v>1981.0</c:v>
                </c:pt>
                <c:pt idx="17">
                  <c:v>1982.0</c:v>
                </c:pt>
                <c:pt idx="18">
                  <c:v>1983.0</c:v>
                </c:pt>
                <c:pt idx="19">
                  <c:v>1984.0</c:v>
                </c:pt>
                <c:pt idx="20">
                  <c:v>1985.0</c:v>
                </c:pt>
                <c:pt idx="21">
                  <c:v>1986.0</c:v>
                </c:pt>
                <c:pt idx="22">
                  <c:v>1987.0</c:v>
                </c:pt>
                <c:pt idx="23">
                  <c:v>1988.0</c:v>
                </c:pt>
                <c:pt idx="24">
                  <c:v>1989.0</c:v>
                </c:pt>
                <c:pt idx="25">
                  <c:v>1990.0</c:v>
                </c:pt>
                <c:pt idx="26">
                  <c:v>1991.0</c:v>
                </c:pt>
                <c:pt idx="27">
                  <c:v>1992.0</c:v>
                </c:pt>
                <c:pt idx="28">
                  <c:v>1993.0</c:v>
                </c:pt>
                <c:pt idx="29">
                  <c:v>1994.0</c:v>
                </c:pt>
                <c:pt idx="30">
                  <c:v>1995.0</c:v>
                </c:pt>
                <c:pt idx="31">
                  <c:v>1996.0</c:v>
                </c:pt>
                <c:pt idx="32">
                  <c:v>1997.0</c:v>
                </c:pt>
                <c:pt idx="33">
                  <c:v>1998.0</c:v>
                </c:pt>
                <c:pt idx="34">
                  <c:v>1999.0</c:v>
                </c:pt>
                <c:pt idx="35">
                  <c:v>2000.0</c:v>
                </c:pt>
                <c:pt idx="36">
                  <c:v>2001.0</c:v>
                </c:pt>
                <c:pt idx="37">
                  <c:v>2002.0</c:v>
                </c:pt>
                <c:pt idx="38">
                  <c:v>2003.0</c:v>
                </c:pt>
                <c:pt idx="39">
                  <c:v>2004.0</c:v>
                </c:pt>
                <c:pt idx="40">
                  <c:v>2005.0</c:v>
                </c:pt>
                <c:pt idx="41">
                  <c:v>2006.0</c:v>
                </c:pt>
                <c:pt idx="42">
                  <c:v>2007.0</c:v>
                </c:pt>
                <c:pt idx="43">
                  <c:v>2008.0</c:v>
                </c:pt>
                <c:pt idx="44">
                  <c:v>2009.0</c:v>
                </c:pt>
                <c:pt idx="45">
                  <c:v>2010.0</c:v>
                </c:pt>
                <c:pt idx="46">
                  <c:v>2011.0</c:v>
                </c:pt>
                <c:pt idx="47">
                  <c:v>2012.0</c:v>
                </c:pt>
                <c:pt idx="48">
                  <c:v>2013.0</c:v>
                </c:pt>
              </c:numCache>
            </c:numRef>
          </c:xVal>
          <c:yVal>
            <c:numRef>
              <c:f>Sheet1!$R$2:$R$50</c:f>
              <c:numCache>
                <c:formatCode>0.00</c:formatCode>
                <c:ptCount val="49"/>
                <c:pt idx="0">
                  <c:v>24.7</c:v>
                </c:pt>
                <c:pt idx="1">
                  <c:v>24.5</c:v>
                </c:pt>
                <c:pt idx="2">
                  <c:v>25.3</c:v>
                </c:pt>
                <c:pt idx="3">
                  <c:v>26.1</c:v>
                </c:pt>
                <c:pt idx="4">
                  <c:v>25.5</c:v>
                </c:pt>
                <c:pt idx="5">
                  <c:v>24.8</c:v>
                </c:pt>
                <c:pt idx="6">
                  <c:v>25.5</c:v>
                </c:pt>
                <c:pt idx="7">
                  <c:v>25.4</c:v>
                </c:pt>
                <c:pt idx="8">
                  <c:v>23.1</c:v>
                </c:pt>
                <c:pt idx="9">
                  <c:v>24.2</c:v>
                </c:pt>
                <c:pt idx="10">
                  <c:v>24.5</c:v>
                </c:pt>
                <c:pt idx="11">
                  <c:v>25.4</c:v>
                </c:pt>
                <c:pt idx="12">
                  <c:v>25.9</c:v>
                </c:pt>
                <c:pt idx="13">
                  <c:v>26.1</c:v>
                </c:pt>
                <c:pt idx="14">
                  <c:v>25.3</c:v>
                </c:pt>
                <c:pt idx="15">
                  <c:v>28.7</c:v>
                </c:pt>
                <c:pt idx="16">
                  <c:v>29.8</c:v>
                </c:pt>
                <c:pt idx="17">
                  <c:v>31.9</c:v>
                </c:pt>
                <c:pt idx="18">
                  <c:v>33.8</c:v>
                </c:pt>
                <c:pt idx="19">
                  <c:v>33.0</c:v>
                </c:pt>
                <c:pt idx="20">
                  <c:v>32.5</c:v>
                </c:pt>
                <c:pt idx="21">
                  <c:v>34.0</c:v>
                </c:pt>
                <c:pt idx="22">
                  <c:v>34.1</c:v>
                </c:pt>
                <c:pt idx="23">
                  <c:v>34.6</c:v>
                </c:pt>
                <c:pt idx="24">
                  <c:v>35.6</c:v>
                </c:pt>
                <c:pt idx="25">
                  <c:v>36.4</c:v>
                </c:pt>
                <c:pt idx="26">
                  <c:v>36.8</c:v>
                </c:pt>
                <c:pt idx="27">
                  <c:v>39.0</c:v>
                </c:pt>
                <c:pt idx="28">
                  <c:v>40.6</c:v>
                </c:pt>
                <c:pt idx="29">
                  <c:v>38.7</c:v>
                </c:pt>
                <c:pt idx="30">
                  <c:v>38.6</c:v>
                </c:pt>
                <c:pt idx="31">
                  <c:v>40.2</c:v>
                </c:pt>
                <c:pt idx="32">
                  <c:v>41.7</c:v>
                </c:pt>
                <c:pt idx="33">
                  <c:v>40.0</c:v>
                </c:pt>
                <c:pt idx="34">
                  <c:v>40.9</c:v>
                </c:pt>
                <c:pt idx="35">
                  <c:v>40.6</c:v>
                </c:pt>
                <c:pt idx="36">
                  <c:v>40.3</c:v>
                </c:pt>
                <c:pt idx="37">
                  <c:v>39.7</c:v>
                </c:pt>
                <c:pt idx="38">
                  <c:v>40.1</c:v>
                </c:pt>
                <c:pt idx="39">
                  <c:v>39.3</c:v>
                </c:pt>
                <c:pt idx="40">
                  <c:v>39.1</c:v>
                </c:pt>
                <c:pt idx="41">
                  <c:v>40.6</c:v>
                </c:pt>
                <c:pt idx="42">
                  <c:v>41.7</c:v>
                </c:pt>
                <c:pt idx="43">
                  <c:v>41.5</c:v>
                </c:pt>
                <c:pt idx="44">
                  <c:v>41.9</c:v>
                </c:pt>
                <c:pt idx="45">
                  <c:v>41.5</c:v>
                </c:pt>
                <c:pt idx="46">
                  <c:v>41.4</c:v>
                </c:pt>
                <c:pt idx="47">
                  <c:v>42.7</c:v>
                </c:pt>
                <c:pt idx="48">
                  <c:v>42.6</c:v>
                </c:pt>
              </c:numCache>
            </c:numRef>
          </c:yVal>
          <c:smooth val="0"/>
        </c:ser>
        <c:ser>
          <c:idx val="17"/>
          <c:order val="9"/>
          <c:tx>
            <c:strRef>
              <c:f>Sheet1!$S$1</c:f>
              <c:strCache>
                <c:ptCount val="1"/>
                <c:pt idx="0">
                  <c:v>Japan</c:v>
                </c:pt>
              </c:strCache>
            </c:strRef>
          </c:tx>
          <c:spPr>
            <a:ln>
              <a:solidFill>
                <a:srgbClr val="0000FF"/>
              </a:solidFill>
            </a:ln>
          </c:spPr>
          <c:marker>
            <c:symbol val="none"/>
          </c:marker>
          <c:xVal>
            <c:numRef>
              <c:f>Sheet1!$A$2:$A$50</c:f>
              <c:numCache>
                <c:formatCode>0</c:formatCode>
                <c:ptCount val="49"/>
                <c:pt idx="0">
                  <c:v>1965.0</c:v>
                </c:pt>
                <c:pt idx="1">
                  <c:v>1966.0</c:v>
                </c:pt>
                <c:pt idx="2">
                  <c:v>1967.0</c:v>
                </c:pt>
                <c:pt idx="3">
                  <c:v>1968.0</c:v>
                </c:pt>
                <c:pt idx="4">
                  <c:v>1969.0</c:v>
                </c:pt>
                <c:pt idx="5">
                  <c:v>1970.0</c:v>
                </c:pt>
                <c:pt idx="6">
                  <c:v>1971.0</c:v>
                </c:pt>
                <c:pt idx="7">
                  <c:v>1972.0</c:v>
                </c:pt>
                <c:pt idx="8">
                  <c:v>1973.0</c:v>
                </c:pt>
                <c:pt idx="9">
                  <c:v>1974.0</c:v>
                </c:pt>
                <c:pt idx="10">
                  <c:v>1975.0</c:v>
                </c:pt>
                <c:pt idx="11">
                  <c:v>1976.0</c:v>
                </c:pt>
                <c:pt idx="12">
                  <c:v>1977.0</c:v>
                </c:pt>
                <c:pt idx="13">
                  <c:v>1978.0</c:v>
                </c:pt>
                <c:pt idx="14">
                  <c:v>1979.0</c:v>
                </c:pt>
                <c:pt idx="15">
                  <c:v>1980.0</c:v>
                </c:pt>
                <c:pt idx="16">
                  <c:v>1981.0</c:v>
                </c:pt>
                <c:pt idx="17">
                  <c:v>1982.0</c:v>
                </c:pt>
                <c:pt idx="18">
                  <c:v>1983.0</c:v>
                </c:pt>
                <c:pt idx="19">
                  <c:v>1984.0</c:v>
                </c:pt>
                <c:pt idx="20">
                  <c:v>1985.0</c:v>
                </c:pt>
                <c:pt idx="21">
                  <c:v>1986.0</c:v>
                </c:pt>
                <c:pt idx="22">
                  <c:v>1987.0</c:v>
                </c:pt>
                <c:pt idx="23">
                  <c:v>1988.0</c:v>
                </c:pt>
                <c:pt idx="24">
                  <c:v>1989.0</c:v>
                </c:pt>
                <c:pt idx="25">
                  <c:v>1990.0</c:v>
                </c:pt>
                <c:pt idx="26">
                  <c:v>1991.0</c:v>
                </c:pt>
                <c:pt idx="27">
                  <c:v>1992.0</c:v>
                </c:pt>
                <c:pt idx="28">
                  <c:v>1993.0</c:v>
                </c:pt>
                <c:pt idx="29">
                  <c:v>1994.0</c:v>
                </c:pt>
                <c:pt idx="30">
                  <c:v>1995.0</c:v>
                </c:pt>
                <c:pt idx="31">
                  <c:v>1996.0</c:v>
                </c:pt>
                <c:pt idx="32">
                  <c:v>1997.0</c:v>
                </c:pt>
                <c:pt idx="33">
                  <c:v>1998.0</c:v>
                </c:pt>
                <c:pt idx="34">
                  <c:v>1999.0</c:v>
                </c:pt>
                <c:pt idx="35">
                  <c:v>2000.0</c:v>
                </c:pt>
                <c:pt idx="36">
                  <c:v>2001.0</c:v>
                </c:pt>
                <c:pt idx="37">
                  <c:v>2002.0</c:v>
                </c:pt>
                <c:pt idx="38">
                  <c:v>2003.0</c:v>
                </c:pt>
                <c:pt idx="39">
                  <c:v>2004.0</c:v>
                </c:pt>
                <c:pt idx="40">
                  <c:v>2005.0</c:v>
                </c:pt>
                <c:pt idx="41">
                  <c:v>2006.0</c:v>
                </c:pt>
                <c:pt idx="42">
                  <c:v>2007.0</c:v>
                </c:pt>
                <c:pt idx="43">
                  <c:v>2008.0</c:v>
                </c:pt>
                <c:pt idx="44">
                  <c:v>2009.0</c:v>
                </c:pt>
                <c:pt idx="45">
                  <c:v>2010.0</c:v>
                </c:pt>
                <c:pt idx="46">
                  <c:v>2011.0</c:v>
                </c:pt>
                <c:pt idx="47">
                  <c:v>2012.0</c:v>
                </c:pt>
                <c:pt idx="48">
                  <c:v>2013.0</c:v>
                </c:pt>
              </c:numCache>
            </c:numRef>
          </c:xVal>
          <c:yVal>
            <c:numRef>
              <c:f>Sheet1!$S$2:$S$50</c:f>
              <c:numCache>
                <c:formatCode>0.00</c:formatCode>
                <c:ptCount val="49"/>
                <c:pt idx="0">
                  <c:v>17.8</c:v>
                </c:pt>
                <c:pt idx="1">
                  <c:v>17.2</c:v>
                </c:pt>
                <c:pt idx="2">
                  <c:v>17.7</c:v>
                </c:pt>
                <c:pt idx="3">
                  <c:v>17.9</c:v>
                </c:pt>
                <c:pt idx="4">
                  <c:v>18.3</c:v>
                </c:pt>
                <c:pt idx="5">
                  <c:v>19.2</c:v>
                </c:pt>
                <c:pt idx="6">
                  <c:v>19.5</c:v>
                </c:pt>
                <c:pt idx="7">
                  <c:v>20.1</c:v>
                </c:pt>
                <c:pt idx="8">
                  <c:v>21.8</c:v>
                </c:pt>
                <c:pt idx="9">
                  <c:v>22.3</c:v>
                </c:pt>
                <c:pt idx="10">
                  <c:v>20.4</c:v>
                </c:pt>
                <c:pt idx="11">
                  <c:v>21.2</c:v>
                </c:pt>
                <c:pt idx="12">
                  <c:v>21.7</c:v>
                </c:pt>
                <c:pt idx="13">
                  <c:v>23.4</c:v>
                </c:pt>
                <c:pt idx="14">
                  <c:v>23.8</c:v>
                </c:pt>
                <c:pt idx="15">
                  <c:v>24.8</c:v>
                </c:pt>
                <c:pt idx="16">
                  <c:v>25.4</c:v>
                </c:pt>
                <c:pt idx="17">
                  <c:v>25.9</c:v>
                </c:pt>
                <c:pt idx="18">
                  <c:v>26.3</c:v>
                </c:pt>
                <c:pt idx="19">
                  <c:v>26.5</c:v>
                </c:pt>
                <c:pt idx="20">
                  <c:v>26.7</c:v>
                </c:pt>
                <c:pt idx="21">
                  <c:v>27.7</c:v>
                </c:pt>
                <c:pt idx="22">
                  <c:v>28.6</c:v>
                </c:pt>
                <c:pt idx="23">
                  <c:v>29.0</c:v>
                </c:pt>
                <c:pt idx="24">
                  <c:v>29.3</c:v>
                </c:pt>
                <c:pt idx="25">
                  <c:v>28.5</c:v>
                </c:pt>
                <c:pt idx="26">
                  <c:v>28.2</c:v>
                </c:pt>
                <c:pt idx="27">
                  <c:v>26.7</c:v>
                </c:pt>
                <c:pt idx="28">
                  <c:v>26.8</c:v>
                </c:pt>
                <c:pt idx="29">
                  <c:v>25.8</c:v>
                </c:pt>
                <c:pt idx="30">
                  <c:v>26.4</c:v>
                </c:pt>
                <c:pt idx="31">
                  <c:v>26.4</c:v>
                </c:pt>
                <c:pt idx="32">
                  <c:v>26.8</c:v>
                </c:pt>
                <c:pt idx="33">
                  <c:v>26.4</c:v>
                </c:pt>
                <c:pt idx="34">
                  <c:v>25.9</c:v>
                </c:pt>
                <c:pt idx="35">
                  <c:v>26.6</c:v>
                </c:pt>
                <c:pt idx="36">
                  <c:v>26.8</c:v>
                </c:pt>
                <c:pt idx="37">
                  <c:v>25.8</c:v>
                </c:pt>
                <c:pt idx="38">
                  <c:v>25.3</c:v>
                </c:pt>
                <c:pt idx="39">
                  <c:v>26.1</c:v>
                </c:pt>
                <c:pt idx="40">
                  <c:v>27.3</c:v>
                </c:pt>
                <c:pt idx="41">
                  <c:v>28.1</c:v>
                </c:pt>
                <c:pt idx="42">
                  <c:v>28.5</c:v>
                </c:pt>
                <c:pt idx="43">
                  <c:v>28.5</c:v>
                </c:pt>
                <c:pt idx="44">
                  <c:v>27.0</c:v>
                </c:pt>
                <c:pt idx="45">
                  <c:v>27.6</c:v>
                </c:pt>
                <c:pt idx="46">
                  <c:v>28.6</c:v>
                </c:pt>
                <c:pt idx="47">
                  <c:v>29.5</c:v>
                </c:pt>
              </c:numCache>
            </c:numRef>
          </c:yVal>
          <c:smooth val="0"/>
        </c:ser>
        <c:ser>
          <c:idx val="21"/>
          <c:order val="10"/>
          <c:tx>
            <c:strRef>
              <c:f>Sheet1!$W$1</c:f>
              <c:strCache>
                <c:ptCount val="1"/>
                <c:pt idx="0">
                  <c:v>Netherlands</c:v>
                </c:pt>
              </c:strCache>
            </c:strRef>
          </c:tx>
          <c:marker>
            <c:symbol val="none"/>
          </c:marker>
          <c:xVal>
            <c:numRef>
              <c:f>Sheet1!$A$2:$A$50</c:f>
              <c:numCache>
                <c:formatCode>0</c:formatCode>
                <c:ptCount val="49"/>
                <c:pt idx="0">
                  <c:v>1965.0</c:v>
                </c:pt>
                <c:pt idx="1">
                  <c:v>1966.0</c:v>
                </c:pt>
                <c:pt idx="2">
                  <c:v>1967.0</c:v>
                </c:pt>
                <c:pt idx="3">
                  <c:v>1968.0</c:v>
                </c:pt>
                <c:pt idx="4">
                  <c:v>1969.0</c:v>
                </c:pt>
                <c:pt idx="5">
                  <c:v>1970.0</c:v>
                </c:pt>
                <c:pt idx="6">
                  <c:v>1971.0</c:v>
                </c:pt>
                <c:pt idx="7">
                  <c:v>1972.0</c:v>
                </c:pt>
                <c:pt idx="8">
                  <c:v>1973.0</c:v>
                </c:pt>
                <c:pt idx="9">
                  <c:v>1974.0</c:v>
                </c:pt>
                <c:pt idx="10">
                  <c:v>1975.0</c:v>
                </c:pt>
                <c:pt idx="11">
                  <c:v>1976.0</c:v>
                </c:pt>
                <c:pt idx="12">
                  <c:v>1977.0</c:v>
                </c:pt>
                <c:pt idx="13">
                  <c:v>1978.0</c:v>
                </c:pt>
                <c:pt idx="14">
                  <c:v>1979.0</c:v>
                </c:pt>
                <c:pt idx="15">
                  <c:v>1980.0</c:v>
                </c:pt>
                <c:pt idx="16">
                  <c:v>1981.0</c:v>
                </c:pt>
                <c:pt idx="17">
                  <c:v>1982.0</c:v>
                </c:pt>
                <c:pt idx="18">
                  <c:v>1983.0</c:v>
                </c:pt>
                <c:pt idx="19">
                  <c:v>1984.0</c:v>
                </c:pt>
                <c:pt idx="20">
                  <c:v>1985.0</c:v>
                </c:pt>
                <c:pt idx="21">
                  <c:v>1986.0</c:v>
                </c:pt>
                <c:pt idx="22">
                  <c:v>1987.0</c:v>
                </c:pt>
                <c:pt idx="23">
                  <c:v>1988.0</c:v>
                </c:pt>
                <c:pt idx="24">
                  <c:v>1989.0</c:v>
                </c:pt>
                <c:pt idx="25">
                  <c:v>1990.0</c:v>
                </c:pt>
                <c:pt idx="26">
                  <c:v>1991.0</c:v>
                </c:pt>
                <c:pt idx="27">
                  <c:v>1992.0</c:v>
                </c:pt>
                <c:pt idx="28">
                  <c:v>1993.0</c:v>
                </c:pt>
                <c:pt idx="29">
                  <c:v>1994.0</c:v>
                </c:pt>
                <c:pt idx="30">
                  <c:v>1995.0</c:v>
                </c:pt>
                <c:pt idx="31">
                  <c:v>1996.0</c:v>
                </c:pt>
                <c:pt idx="32">
                  <c:v>1997.0</c:v>
                </c:pt>
                <c:pt idx="33">
                  <c:v>1998.0</c:v>
                </c:pt>
                <c:pt idx="34">
                  <c:v>1999.0</c:v>
                </c:pt>
                <c:pt idx="35">
                  <c:v>2000.0</c:v>
                </c:pt>
                <c:pt idx="36">
                  <c:v>2001.0</c:v>
                </c:pt>
                <c:pt idx="37">
                  <c:v>2002.0</c:v>
                </c:pt>
                <c:pt idx="38">
                  <c:v>2003.0</c:v>
                </c:pt>
                <c:pt idx="39">
                  <c:v>2004.0</c:v>
                </c:pt>
                <c:pt idx="40">
                  <c:v>2005.0</c:v>
                </c:pt>
                <c:pt idx="41">
                  <c:v>2006.0</c:v>
                </c:pt>
                <c:pt idx="42">
                  <c:v>2007.0</c:v>
                </c:pt>
                <c:pt idx="43">
                  <c:v>2008.0</c:v>
                </c:pt>
                <c:pt idx="44">
                  <c:v>2009.0</c:v>
                </c:pt>
                <c:pt idx="45">
                  <c:v>2010.0</c:v>
                </c:pt>
                <c:pt idx="46">
                  <c:v>2011.0</c:v>
                </c:pt>
                <c:pt idx="47">
                  <c:v>2012.0</c:v>
                </c:pt>
                <c:pt idx="48">
                  <c:v>2013.0</c:v>
                </c:pt>
              </c:numCache>
            </c:numRef>
          </c:xVal>
          <c:yVal>
            <c:numRef>
              <c:f>Sheet1!$W$2:$W$50</c:f>
              <c:numCache>
                <c:formatCode>0.00</c:formatCode>
                <c:ptCount val="49"/>
                <c:pt idx="0">
                  <c:v>30.9</c:v>
                </c:pt>
                <c:pt idx="1">
                  <c:v>32.2</c:v>
                </c:pt>
                <c:pt idx="2">
                  <c:v>33.1</c:v>
                </c:pt>
                <c:pt idx="3">
                  <c:v>33.8</c:v>
                </c:pt>
                <c:pt idx="4">
                  <c:v>32.7</c:v>
                </c:pt>
                <c:pt idx="5">
                  <c:v>33.5</c:v>
                </c:pt>
                <c:pt idx="6">
                  <c:v>34.9</c:v>
                </c:pt>
                <c:pt idx="7">
                  <c:v>36.0</c:v>
                </c:pt>
                <c:pt idx="8">
                  <c:v>37.0</c:v>
                </c:pt>
                <c:pt idx="9">
                  <c:v>37.4</c:v>
                </c:pt>
                <c:pt idx="10">
                  <c:v>38.4</c:v>
                </c:pt>
                <c:pt idx="11">
                  <c:v>38.2</c:v>
                </c:pt>
                <c:pt idx="12">
                  <c:v>39.1</c:v>
                </c:pt>
                <c:pt idx="13">
                  <c:v>39.7</c:v>
                </c:pt>
                <c:pt idx="14">
                  <c:v>40.1</c:v>
                </c:pt>
                <c:pt idx="15">
                  <c:v>40.4</c:v>
                </c:pt>
                <c:pt idx="16">
                  <c:v>39.6</c:v>
                </c:pt>
                <c:pt idx="17">
                  <c:v>40.2</c:v>
                </c:pt>
                <c:pt idx="18">
                  <c:v>41.3</c:v>
                </c:pt>
                <c:pt idx="19">
                  <c:v>39.6</c:v>
                </c:pt>
                <c:pt idx="20">
                  <c:v>39.9</c:v>
                </c:pt>
                <c:pt idx="21">
                  <c:v>40.6</c:v>
                </c:pt>
                <c:pt idx="22">
                  <c:v>42.8</c:v>
                </c:pt>
                <c:pt idx="23">
                  <c:v>42.8</c:v>
                </c:pt>
                <c:pt idx="24">
                  <c:v>40.4</c:v>
                </c:pt>
                <c:pt idx="25">
                  <c:v>40.4</c:v>
                </c:pt>
                <c:pt idx="26">
                  <c:v>42.4</c:v>
                </c:pt>
                <c:pt idx="27">
                  <c:v>42.1</c:v>
                </c:pt>
                <c:pt idx="28">
                  <c:v>42.3</c:v>
                </c:pt>
                <c:pt idx="29">
                  <c:v>40.4</c:v>
                </c:pt>
                <c:pt idx="30">
                  <c:v>39.0</c:v>
                </c:pt>
                <c:pt idx="31">
                  <c:v>38.6</c:v>
                </c:pt>
                <c:pt idx="32">
                  <c:v>38.5</c:v>
                </c:pt>
                <c:pt idx="33">
                  <c:v>36.4</c:v>
                </c:pt>
                <c:pt idx="34">
                  <c:v>37.4</c:v>
                </c:pt>
                <c:pt idx="35">
                  <c:v>36.8</c:v>
                </c:pt>
                <c:pt idx="36">
                  <c:v>35.8</c:v>
                </c:pt>
                <c:pt idx="37">
                  <c:v>35.2</c:v>
                </c:pt>
                <c:pt idx="38">
                  <c:v>34.7</c:v>
                </c:pt>
                <c:pt idx="39">
                  <c:v>35.1</c:v>
                </c:pt>
                <c:pt idx="40">
                  <c:v>36.4</c:v>
                </c:pt>
                <c:pt idx="41">
                  <c:v>36.7</c:v>
                </c:pt>
                <c:pt idx="42">
                  <c:v>36.3</c:v>
                </c:pt>
                <c:pt idx="43">
                  <c:v>36.6</c:v>
                </c:pt>
                <c:pt idx="44">
                  <c:v>35.4</c:v>
                </c:pt>
                <c:pt idx="45">
                  <c:v>36.1</c:v>
                </c:pt>
                <c:pt idx="46">
                  <c:v>35.9</c:v>
                </c:pt>
                <c:pt idx="47">
                  <c:v>36.3</c:v>
                </c:pt>
              </c:numCache>
            </c:numRef>
          </c:yVal>
          <c:smooth val="0"/>
        </c:ser>
        <c:ser>
          <c:idx val="23"/>
          <c:order val="11"/>
          <c:tx>
            <c:strRef>
              <c:f>Sheet1!$Y$1</c:f>
              <c:strCache>
                <c:ptCount val="1"/>
                <c:pt idx="0">
                  <c:v>Norway</c:v>
                </c:pt>
              </c:strCache>
            </c:strRef>
          </c:tx>
          <c:marker>
            <c:symbol val="none"/>
          </c:marker>
          <c:xVal>
            <c:numRef>
              <c:f>Sheet1!$A$2:$A$50</c:f>
              <c:numCache>
                <c:formatCode>0</c:formatCode>
                <c:ptCount val="49"/>
                <c:pt idx="0">
                  <c:v>1965.0</c:v>
                </c:pt>
                <c:pt idx="1">
                  <c:v>1966.0</c:v>
                </c:pt>
                <c:pt idx="2">
                  <c:v>1967.0</c:v>
                </c:pt>
                <c:pt idx="3">
                  <c:v>1968.0</c:v>
                </c:pt>
                <c:pt idx="4">
                  <c:v>1969.0</c:v>
                </c:pt>
                <c:pt idx="5">
                  <c:v>1970.0</c:v>
                </c:pt>
                <c:pt idx="6">
                  <c:v>1971.0</c:v>
                </c:pt>
                <c:pt idx="7">
                  <c:v>1972.0</c:v>
                </c:pt>
                <c:pt idx="8">
                  <c:v>1973.0</c:v>
                </c:pt>
                <c:pt idx="9">
                  <c:v>1974.0</c:v>
                </c:pt>
                <c:pt idx="10">
                  <c:v>1975.0</c:v>
                </c:pt>
                <c:pt idx="11">
                  <c:v>1976.0</c:v>
                </c:pt>
                <c:pt idx="12">
                  <c:v>1977.0</c:v>
                </c:pt>
                <c:pt idx="13">
                  <c:v>1978.0</c:v>
                </c:pt>
                <c:pt idx="14">
                  <c:v>1979.0</c:v>
                </c:pt>
                <c:pt idx="15">
                  <c:v>1980.0</c:v>
                </c:pt>
                <c:pt idx="16">
                  <c:v>1981.0</c:v>
                </c:pt>
                <c:pt idx="17">
                  <c:v>1982.0</c:v>
                </c:pt>
                <c:pt idx="18">
                  <c:v>1983.0</c:v>
                </c:pt>
                <c:pt idx="19">
                  <c:v>1984.0</c:v>
                </c:pt>
                <c:pt idx="20">
                  <c:v>1985.0</c:v>
                </c:pt>
                <c:pt idx="21">
                  <c:v>1986.0</c:v>
                </c:pt>
                <c:pt idx="22">
                  <c:v>1987.0</c:v>
                </c:pt>
                <c:pt idx="23">
                  <c:v>1988.0</c:v>
                </c:pt>
                <c:pt idx="24">
                  <c:v>1989.0</c:v>
                </c:pt>
                <c:pt idx="25">
                  <c:v>1990.0</c:v>
                </c:pt>
                <c:pt idx="26">
                  <c:v>1991.0</c:v>
                </c:pt>
                <c:pt idx="27">
                  <c:v>1992.0</c:v>
                </c:pt>
                <c:pt idx="28">
                  <c:v>1993.0</c:v>
                </c:pt>
                <c:pt idx="29">
                  <c:v>1994.0</c:v>
                </c:pt>
                <c:pt idx="30">
                  <c:v>1995.0</c:v>
                </c:pt>
                <c:pt idx="31">
                  <c:v>1996.0</c:v>
                </c:pt>
                <c:pt idx="32">
                  <c:v>1997.0</c:v>
                </c:pt>
                <c:pt idx="33">
                  <c:v>1998.0</c:v>
                </c:pt>
                <c:pt idx="34">
                  <c:v>1999.0</c:v>
                </c:pt>
                <c:pt idx="35">
                  <c:v>2000.0</c:v>
                </c:pt>
                <c:pt idx="36">
                  <c:v>2001.0</c:v>
                </c:pt>
                <c:pt idx="37">
                  <c:v>2002.0</c:v>
                </c:pt>
                <c:pt idx="38">
                  <c:v>2003.0</c:v>
                </c:pt>
                <c:pt idx="39">
                  <c:v>2004.0</c:v>
                </c:pt>
                <c:pt idx="40">
                  <c:v>2005.0</c:v>
                </c:pt>
                <c:pt idx="41">
                  <c:v>2006.0</c:v>
                </c:pt>
                <c:pt idx="42">
                  <c:v>2007.0</c:v>
                </c:pt>
                <c:pt idx="43">
                  <c:v>2008.0</c:v>
                </c:pt>
                <c:pt idx="44">
                  <c:v>2009.0</c:v>
                </c:pt>
                <c:pt idx="45">
                  <c:v>2010.0</c:v>
                </c:pt>
                <c:pt idx="46">
                  <c:v>2011.0</c:v>
                </c:pt>
                <c:pt idx="47">
                  <c:v>2012.0</c:v>
                </c:pt>
                <c:pt idx="48">
                  <c:v>2013.0</c:v>
                </c:pt>
              </c:numCache>
            </c:numRef>
          </c:xVal>
          <c:yVal>
            <c:numRef>
              <c:f>Sheet1!$Y$2:$Y$50</c:f>
              <c:numCache>
                <c:formatCode>0.00</c:formatCode>
                <c:ptCount val="49"/>
                <c:pt idx="0">
                  <c:v>29.6</c:v>
                </c:pt>
                <c:pt idx="1">
                  <c:v>30.8</c:v>
                </c:pt>
                <c:pt idx="2">
                  <c:v>32.6</c:v>
                </c:pt>
                <c:pt idx="3">
                  <c:v>33.5</c:v>
                </c:pt>
                <c:pt idx="4">
                  <c:v>34.8</c:v>
                </c:pt>
                <c:pt idx="5">
                  <c:v>34.5</c:v>
                </c:pt>
                <c:pt idx="6">
                  <c:v>37.0</c:v>
                </c:pt>
                <c:pt idx="7">
                  <c:v>38.9</c:v>
                </c:pt>
                <c:pt idx="8">
                  <c:v>39.3</c:v>
                </c:pt>
                <c:pt idx="9">
                  <c:v>39.0</c:v>
                </c:pt>
                <c:pt idx="10">
                  <c:v>39.2</c:v>
                </c:pt>
                <c:pt idx="11">
                  <c:v>40.6</c:v>
                </c:pt>
                <c:pt idx="12">
                  <c:v>41.4</c:v>
                </c:pt>
                <c:pt idx="13">
                  <c:v>40.9</c:v>
                </c:pt>
                <c:pt idx="14">
                  <c:v>40.8</c:v>
                </c:pt>
                <c:pt idx="15">
                  <c:v>42.4</c:v>
                </c:pt>
                <c:pt idx="16">
                  <c:v>43.9</c:v>
                </c:pt>
                <c:pt idx="17">
                  <c:v>43.1</c:v>
                </c:pt>
                <c:pt idx="18">
                  <c:v>41.9</c:v>
                </c:pt>
                <c:pt idx="19">
                  <c:v>41.2</c:v>
                </c:pt>
                <c:pt idx="20">
                  <c:v>42.6</c:v>
                </c:pt>
                <c:pt idx="21">
                  <c:v>44.5</c:v>
                </c:pt>
                <c:pt idx="22">
                  <c:v>42.7</c:v>
                </c:pt>
                <c:pt idx="23">
                  <c:v>42.2</c:v>
                </c:pt>
                <c:pt idx="24">
                  <c:v>40.5</c:v>
                </c:pt>
                <c:pt idx="25">
                  <c:v>41.0</c:v>
                </c:pt>
                <c:pt idx="26">
                  <c:v>41.1</c:v>
                </c:pt>
                <c:pt idx="27">
                  <c:v>40.3</c:v>
                </c:pt>
                <c:pt idx="28">
                  <c:v>39.4</c:v>
                </c:pt>
                <c:pt idx="29">
                  <c:v>40.8</c:v>
                </c:pt>
                <c:pt idx="30">
                  <c:v>40.9</c:v>
                </c:pt>
                <c:pt idx="31">
                  <c:v>40.9</c:v>
                </c:pt>
                <c:pt idx="32">
                  <c:v>41.5</c:v>
                </c:pt>
                <c:pt idx="33">
                  <c:v>42.4</c:v>
                </c:pt>
                <c:pt idx="34">
                  <c:v>42.7</c:v>
                </c:pt>
                <c:pt idx="35">
                  <c:v>42.6</c:v>
                </c:pt>
                <c:pt idx="36">
                  <c:v>42.9</c:v>
                </c:pt>
                <c:pt idx="37">
                  <c:v>43.1</c:v>
                </c:pt>
                <c:pt idx="38">
                  <c:v>42.3</c:v>
                </c:pt>
                <c:pt idx="39">
                  <c:v>43.1</c:v>
                </c:pt>
                <c:pt idx="40">
                  <c:v>43.2</c:v>
                </c:pt>
                <c:pt idx="41">
                  <c:v>43.5</c:v>
                </c:pt>
                <c:pt idx="42">
                  <c:v>42.9</c:v>
                </c:pt>
                <c:pt idx="43">
                  <c:v>42.1</c:v>
                </c:pt>
                <c:pt idx="44">
                  <c:v>42.0</c:v>
                </c:pt>
                <c:pt idx="45">
                  <c:v>42.6</c:v>
                </c:pt>
                <c:pt idx="46">
                  <c:v>42.7</c:v>
                </c:pt>
                <c:pt idx="47">
                  <c:v>42.3</c:v>
                </c:pt>
                <c:pt idx="48">
                  <c:v>40.8</c:v>
                </c:pt>
              </c:numCache>
            </c:numRef>
          </c:yVal>
          <c:smooth val="0"/>
        </c:ser>
        <c:ser>
          <c:idx val="25"/>
          <c:order val="12"/>
          <c:tx>
            <c:strRef>
              <c:f>Sheet1!$AA$1</c:f>
              <c:strCache>
                <c:ptCount val="1"/>
                <c:pt idx="0">
                  <c:v>Portugal</c:v>
                </c:pt>
              </c:strCache>
            </c:strRef>
          </c:tx>
          <c:marker>
            <c:symbol val="none"/>
          </c:marker>
          <c:xVal>
            <c:numRef>
              <c:f>Sheet1!$A$2:$A$50</c:f>
              <c:numCache>
                <c:formatCode>0</c:formatCode>
                <c:ptCount val="49"/>
                <c:pt idx="0">
                  <c:v>1965.0</c:v>
                </c:pt>
                <c:pt idx="1">
                  <c:v>1966.0</c:v>
                </c:pt>
                <c:pt idx="2">
                  <c:v>1967.0</c:v>
                </c:pt>
                <c:pt idx="3">
                  <c:v>1968.0</c:v>
                </c:pt>
                <c:pt idx="4">
                  <c:v>1969.0</c:v>
                </c:pt>
                <c:pt idx="5">
                  <c:v>1970.0</c:v>
                </c:pt>
                <c:pt idx="6">
                  <c:v>1971.0</c:v>
                </c:pt>
                <c:pt idx="7">
                  <c:v>1972.0</c:v>
                </c:pt>
                <c:pt idx="8">
                  <c:v>1973.0</c:v>
                </c:pt>
                <c:pt idx="9">
                  <c:v>1974.0</c:v>
                </c:pt>
                <c:pt idx="10">
                  <c:v>1975.0</c:v>
                </c:pt>
                <c:pt idx="11">
                  <c:v>1976.0</c:v>
                </c:pt>
                <c:pt idx="12">
                  <c:v>1977.0</c:v>
                </c:pt>
                <c:pt idx="13">
                  <c:v>1978.0</c:v>
                </c:pt>
                <c:pt idx="14">
                  <c:v>1979.0</c:v>
                </c:pt>
                <c:pt idx="15">
                  <c:v>1980.0</c:v>
                </c:pt>
                <c:pt idx="16">
                  <c:v>1981.0</c:v>
                </c:pt>
                <c:pt idx="17">
                  <c:v>1982.0</c:v>
                </c:pt>
                <c:pt idx="18">
                  <c:v>1983.0</c:v>
                </c:pt>
                <c:pt idx="19">
                  <c:v>1984.0</c:v>
                </c:pt>
                <c:pt idx="20">
                  <c:v>1985.0</c:v>
                </c:pt>
                <c:pt idx="21">
                  <c:v>1986.0</c:v>
                </c:pt>
                <c:pt idx="22">
                  <c:v>1987.0</c:v>
                </c:pt>
                <c:pt idx="23">
                  <c:v>1988.0</c:v>
                </c:pt>
                <c:pt idx="24">
                  <c:v>1989.0</c:v>
                </c:pt>
                <c:pt idx="25">
                  <c:v>1990.0</c:v>
                </c:pt>
                <c:pt idx="26">
                  <c:v>1991.0</c:v>
                </c:pt>
                <c:pt idx="27">
                  <c:v>1992.0</c:v>
                </c:pt>
                <c:pt idx="28">
                  <c:v>1993.0</c:v>
                </c:pt>
                <c:pt idx="29">
                  <c:v>1994.0</c:v>
                </c:pt>
                <c:pt idx="30">
                  <c:v>1995.0</c:v>
                </c:pt>
                <c:pt idx="31">
                  <c:v>1996.0</c:v>
                </c:pt>
                <c:pt idx="32">
                  <c:v>1997.0</c:v>
                </c:pt>
                <c:pt idx="33">
                  <c:v>1998.0</c:v>
                </c:pt>
                <c:pt idx="34">
                  <c:v>1999.0</c:v>
                </c:pt>
                <c:pt idx="35">
                  <c:v>2000.0</c:v>
                </c:pt>
                <c:pt idx="36">
                  <c:v>2001.0</c:v>
                </c:pt>
                <c:pt idx="37">
                  <c:v>2002.0</c:v>
                </c:pt>
                <c:pt idx="38">
                  <c:v>2003.0</c:v>
                </c:pt>
                <c:pt idx="39">
                  <c:v>2004.0</c:v>
                </c:pt>
                <c:pt idx="40">
                  <c:v>2005.0</c:v>
                </c:pt>
                <c:pt idx="41">
                  <c:v>2006.0</c:v>
                </c:pt>
                <c:pt idx="42">
                  <c:v>2007.0</c:v>
                </c:pt>
                <c:pt idx="43">
                  <c:v>2008.0</c:v>
                </c:pt>
                <c:pt idx="44">
                  <c:v>2009.0</c:v>
                </c:pt>
                <c:pt idx="45">
                  <c:v>2010.0</c:v>
                </c:pt>
                <c:pt idx="46">
                  <c:v>2011.0</c:v>
                </c:pt>
                <c:pt idx="47">
                  <c:v>2012.0</c:v>
                </c:pt>
                <c:pt idx="48">
                  <c:v>2013.0</c:v>
                </c:pt>
              </c:numCache>
            </c:numRef>
          </c:xVal>
          <c:yVal>
            <c:numRef>
              <c:f>Sheet1!$AA$2:$AA$50</c:f>
              <c:numCache>
                <c:formatCode>0.00</c:formatCode>
                <c:ptCount val="49"/>
                <c:pt idx="0">
                  <c:v>15.7</c:v>
                </c:pt>
                <c:pt idx="1">
                  <c:v>16.1</c:v>
                </c:pt>
                <c:pt idx="2">
                  <c:v>16.7</c:v>
                </c:pt>
                <c:pt idx="3">
                  <c:v>16.8</c:v>
                </c:pt>
                <c:pt idx="4">
                  <c:v>17.4</c:v>
                </c:pt>
                <c:pt idx="5">
                  <c:v>17.6</c:v>
                </c:pt>
                <c:pt idx="6">
                  <c:v>17.3</c:v>
                </c:pt>
                <c:pt idx="7">
                  <c:v>17.1</c:v>
                </c:pt>
                <c:pt idx="8">
                  <c:v>16.7</c:v>
                </c:pt>
                <c:pt idx="9">
                  <c:v>17.1</c:v>
                </c:pt>
                <c:pt idx="10">
                  <c:v>18.9</c:v>
                </c:pt>
                <c:pt idx="11">
                  <c:v>20.5</c:v>
                </c:pt>
                <c:pt idx="12">
                  <c:v>20.9</c:v>
                </c:pt>
                <c:pt idx="13">
                  <c:v>20.2</c:v>
                </c:pt>
                <c:pt idx="14">
                  <c:v>19.9</c:v>
                </c:pt>
                <c:pt idx="15">
                  <c:v>21.9</c:v>
                </c:pt>
                <c:pt idx="16">
                  <c:v>23.1</c:v>
                </c:pt>
                <c:pt idx="17">
                  <c:v>23.7</c:v>
                </c:pt>
                <c:pt idx="18">
                  <c:v>25.1</c:v>
                </c:pt>
                <c:pt idx="19">
                  <c:v>24.6</c:v>
                </c:pt>
                <c:pt idx="20">
                  <c:v>24.1</c:v>
                </c:pt>
                <c:pt idx="21">
                  <c:v>25.5</c:v>
                </c:pt>
                <c:pt idx="22">
                  <c:v>24.0</c:v>
                </c:pt>
                <c:pt idx="23">
                  <c:v>25.6</c:v>
                </c:pt>
                <c:pt idx="24">
                  <c:v>26.3</c:v>
                </c:pt>
                <c:pt idx="25">
                  <c:v>26.5</c:v>
                </c:pt>
                <c:pt idx="26">
                  <c:v>27.5</c:v>
                </c:pt>
                <c:pt idx="27">
                  <c:v>29.5</c:v>
                </c:pt>
                <c:pt idx="28">
                  <c:v>28.0</c:v>
                </c:pt>
                <c:pt idx="29">
                  <c:v>28.8</c:v>
                </c:pt>
                <c:pt idx="30">
                  <c:v>28.9</c:v>
                </c:pt>
                <c:pt idx="31">
                  <c:v>29.6</c:v>
                </c:pt>
                <c:pt idx="32">
                  <c:v>29.5</c:v>
                </c:pt>
                <c:pt idx="33">
                  <c:v>29.7</c:v>
                </c:pt>
                <c:pt idx="34">
                  <c:v>30.5</c:v>
                </c:pt>
                <c:pt idx="35">
                  <c:v>30.6</c:v>
                </c:pt>
                <c:pt idx="36">
                  <c:v>30.4</c:v>
                </c:pt>
                <c:pt idx="37">
                  <c:v>30.8</c:v>
                </c:pt>
                <c:pt idx="38">
                  <c:v>30.9</c:v>
                </c:pt>
                <c:pt idx="39">
                  <c:v>29.7</c:v>
                </c:pt>
                <c:pt idx="40">
                  <c:v>30.2</c:v>
                </c:pt>
                <c:pt idx="41">
                  <c:v>30.7</c:v>
                </c:pt>
                <c:pt idx="42">
                  <c:v>31.3</c:v>
                </c:pt>
                <c:pt idx="43">
                  <c:v>31.3</c:v>
                </c:pt>
                <c:pt idx="44">
                  <c:v>29.5</c:v>
                </c:pt>
                <c:pt idx="45">
                  <c:v>30.0</c:v>
                </c:pt>
                <c:pt idx="46">
                  <c:v>32.0</c:v>
                </c:pt>
                <c:pt idx="47">
                  <c:v>31.2</c:v>
                </c:pt>
                <c:pt idx="48">
                  <c:v>33.4</c:v>
                </c:pt>
              </c:numCache>
            </c:numRef>
          </c:yVal>
          <c:smooth val="0"/>
        </c:ser>
        <c:ser>
          <c:idx val="28"/>
          <c:order val="13"/>
          <c:tx>
            <c:strRef>
              <c:f>Sheet1!$AD$1</c:f>
              <c:strCache>
                <c:ptCount val="1"/>
                <c:pt idx="0">
                  <c:v>Spain</c:v>
                </c:pt>
              </c:strCache>
            </c:strRef>
          </c:tx>
          <c:marker>
            <c:symbol val="none"/>
          </c:marker>
          <c:xVal>
            <c:numRef>
              <c:f>Sheet1!$A$2:$A$50</c:f>
              <c:numCache>
                <c:formatCode>0</c:formatCode>
                <c:ptCount val="49"/>
                <c:pt idx="0">
                  <c:v>1965.0</c:v>
                </c:pt>
                <c:pt idx="1">
                  <c:v>1966.0</c:v>
                </c:pt>
                <c:pt idx="2">
                  <c:v>1967.0</c:v>
                </c:pt>
                <c:pt idx="3">
                  <c:v>1968.0</c:v>
                </c:pt>
                <c:pt idx="4">
                  <c:v>1969.0</c:v>
                </c:pt>
                <c:pt idx="5">
                  <c:v>1970.0</c:v>
                </c:pt>
                <c:pt idx="6">
                  <c:v>1971.0</c:v>
                </c:pt>
                <c:pt idx="7">
                  <c:v>1972.0</c:v>
                </c:pt>
                <c:pt idx="8">
                  <c:v>1973.0</c:v>
                </c:pt>
                <c:pt idx="9">
                  <c:v>1974.0</c:v>
                </c:pt>
                <c:pt idx="10">
                  <c:v>1975.0</c:v>
                </c:pt>
                <c:pt idx="11">
                  <c:v>1976.0</c:v>
                </c:pt>
                <c:pt idx="12">
                  <c:v>1977.0</c:v>
                </c:pt>
                <c:pt idx="13">
                  <c:v>1978.0</c:v>
                </c:pt>
                <c:pt idx="14">
                  <c:v>1979.0</c:v>
                </c:pt>
                <c:pt idx="15">
                  <c:v>1980.0</c:v>
                </c:pt>
                <c:pt idx="16">
                  <c:v>1981.0</c:v>
                </c:pt>
                <c:pt idx="17">
                  <c:v>1982.0</c:v>
                </c:pt>
                <c:pt idx="18">
                  <c:v>1983.0</c:v>
                </c:pt>
                <c:pt idx="19">
                  <c:v>1984.0</c:v>
                </c:pt>
                <c:pt idx="20">
                  <c:v>1985.0</c:v>
                </c:pt>
                <c:pt idx="21">
                  <c:v>1986.0</c:v>
                </c:pt>
                <c:pt idx="22">
                  <c:v>1987.0</c:v>
                </c:pt>
                <c:pt idx="23">
                  <c:v>1988.0</c:v>
                </c:pt>
                <c:pt idx="24">
                  <c:v>1989.0</c:v>
                </c:pt>
                <c:pt idx="25">
                  <c:v>1990.0</c:v>
                </c:pt>
                <c:pt idx="26">
                  <c:v>1991.0</c:v>
                </c:pt>
                <c:pt idx="27">
                  <c:v>1992.0</c:v>
                </c:pt>
                <c:pt idx="28">
                  <c:v>1993.0</c:v>
                </c:pt>
                <c:pt idx="29">
                  <c:v>1994.0</c:v>
                </c:pt>
                <c:pt idx="30">
                  <c:v>1995.0</c:v>
                </c:pt>
                <c:pt idx="31">
                  <c:v>1996.0</c:v>
                </c:pt>
                <c:pt idx="32">
                  <c:v>1997.0</c:v>
                </c:pt>
                <c:pt idx="33">
                  <c:v>1998.0</c:v>
                </c:pt>
                <c:pt idx="34">
                  <c:v>1999.0</c:v>
                </c:pt>
                <c:pt idx="35">
                  <c:v>2000.0</c:v>
                </c:pt>
                <c:pt idx="36">
                  <c:v>2001.0</c:v>
                </c:pt>
                <c:pt idx="37">
                  <c:v>2002.0</c:v>
                </c:pt>
                <c:pt idx="38">
                  <c:v>2003.0</c:v>
                </c:pt>
                <c:pt idx="39">
                  <c:v>2004.0</c:v>
                </c:pt>
                <c:pt idx="40">
                  <c:v>2005.0</c:v>
                </c:pt>
                <c:pt idx="41">
                  <c:v>2006.0</c:v>
                </c:pt>
                <c:pt idx="42">
                  <c:v>2007.0</c:v>
                </c:pt>
                <c:pt idx="43">
                  <c:v>2008.0</c:v>
                </c:pt>
                <c:pt idx="44">
                  <c:v>2009.0</c:v>
                </c:pt>
                <c:pt idx="45">
                  <c:v>2010.0</c:v>
                </c:pt>
                <c:pt idx="46">
                  <c:v>2011.0</c:v>
                </c:pt>
                <c:pt idx="47">
                  <c:v>2012.0</c:v>
                </c:pt>
                <c:pt idx="48">
                  <c:v>2013.0</c:v>
                </c:pt>
              </c:numCache>
            </c:numRef>
          </c:xVal>
          <c:yVal>
            <c:numRef>
              <c:f>Sheet1!$AD$2:$AD$50</c:f>
              <c:numCache>
                <c:formatCode>0.00</c:formatCode>
                <c:ptCount val="49"/>
                <c:pt idx="0">
                  <c:v>14.3</c:v>
                </c:pt>
                <c:pt idx="1">
                  <c:v>13.3</c:v>
                </c:pt>
                <c:pt idx="2">
                  <c:v>16.5</c:v>
                </c:pt>
                <c:pt idx="3">
                  <c:v>15.6</c:v>
                </c:pt>
                <c:pt idx="4">
                  <c:v>16.0</c:v>
                </c:pt>
                <c:pt idx="5">
                  <c:v>15.5</c:v>
                </c:pt>
                <c:pt idx="6">
                  <c:v>15.8</c:v>
                </c:pt>
                <c:pt idx="7">
                  <c:v>16.6</c:v>
                </c:pt>
                <c:pt idx="8">
                  <c:v>17.2</c:v>
                </c:pt>
                <c:pt idx="9">
                  <c:v>16.6</c:v>
                </c:pt>
                <c:pt idx="10">
                  <c:v>18.0</c:v>
                </c:pt>
                <c:pt idx="11">
                  <c:v>17.9</c:v>
                </c:pt>
                <c:pt idx="12">
                  <c:v>19.7</c:v>
                </c:pt>
                <c:pt idx="13">
                  <c:v>20.9</c:v>
                </c:pt>
                <c:pt idx="14">
                  <c:v>21.4</c:v>
                </c:pt>
                <c:pt idx="15">
                  <c:v>22.0</c:v>
                </c:pt>
                <c:pt idx="16">
                  <c:v>23.2</c:v>
                </c:pt>
                <c:pt idx="17">
                  <c:v>23.5</c:v>
                </c:pt>
                <c:pt idx="18">
                  <c:v>25.4</c:v>
                </c:pt>
                <c:pt idx="19">
                  <c:v>25.7</c:v>
                </c:pt>
                <c:pt idx="20">
                  <c:v>26.8</c:v>
                </c:pt>
                <c:pt idx="21">
                  <c:v>28.2</c:v>
                </c:pt>
                <c:pt idx="22">
                  <c:v>30.0</c:v>
                </c:pt>
                <c:pt idx="23">
                  <c:v>30.1</c:v>
                </c:pt>
                <c:pt idx="24">
                  <c:v>31.8</c:v>
                </c:pt>
                <c:pt idx="25">
                  <c:v>31.6</c:v>
                </c:pt>
                <c:pt idx="26">
                  <c:v>31.9</c:v>
                </c:pt>
                <c:pt idx="27">
                  <c:v>32.9</c:v>
                </c:pt>
                <c:pt idx="28">
                  <c:v>32.0</c:v>
                </c:pt>
                <c:pt idx="29">
                  <c:v>32.0</c:v>
                </c:pt>
                <c:pt idx="30">
                  <c:v>31.3</c:v>
                </c:pt>
                <c:pt idx="31">
                  <c:v>31.0</c:v>
                </c:pt>
                <c:pt idx="32">
                  <c:v>32.0</c:v>
                </c:pt>
                <c:pt idx="33">
                  <c:v>32.4</c:v>
                </c:pt>
                <c:pt idx="34">
                  <c:v>33.3</c:v>
                </c:pt>
                <c:pt idx="35">
                  <c:v>33.4</c:v>
                </c:pt>
                <c:pt idx="36">
                  <c:v>32.9</c:v>
                </c:pt>
                <c:pt idx="37">
                  <c:v>33.3</c:v>
                </c:pt>
                <c:pt idx="38">
                  <c:v>33.2</c:v>
                </c:pt>
                <c:pt idx="39">
                  <c:v>34.2</c:v>
                </c:pt>
                <c:pt idx="40">
                  <c:v>35.2</c:v>
                </c:pt>
                <c:pt idx="41">
                  <c:v>36.0</c:v>
                </c:pt>
                <c:pt idx="42">
                  <c:v>36.4</c:v>
                </c:pt>
                <c:pt idx="43">
                  <c:v>32.2</c:v>
                </c:pt>
                <c:pt idx="44">
                  <c:v>29.8</c:v>
                </c:pt>
                <c:pt idx="45">
                  <c:v>31.4</c:v>
                </c:pt>
                <c:pt idx="46">
                  <c:v>31.2</c:v>
                </c:pt>
                <c:pt idx="47">
                  <c:v>32.1</c:v>
                </c:pt>
                <c:pt idx="48">
                  <c:v>32.6</c:v>
                </c:pt>
              </c:numCache>
            </c:numRef>
          </c:yVal>
          <c:smooth val="0"/>
        </c:ser>
        <c:ser>
          <c:idx val="29"/>
          <c:order val="14"/>
          <c:tx>
            <c:strRef>
              <c:f>Sheet1!$AE$1</c:f>
              <c:strCache>
                <c:ptCount val="1"/>
                <c:pt idx="0">
                  <c:v>Sweden</c:v>
                </c:pt>
              </c:strCache>
            </c:strRef>
          </c:tx>
          <c:marker>
            <c:symbol val="none"/>
          </c:marker>
          <c:xVal>
            <c:numRef>
              <c:f>Sheet1!$A$2:$A$50</c:f>
              <c:numCache>
                <c:formatCode>0</c:formatCode>
                <c:ptCount val="49"/>
                <c:pt idx="0">
                  <c:v>1965.0</c:v>
                </c:pt>
                <c:pt idx="1">
                  <c:v>1966.0</c:v>
                </c:pt>
                <c:pt idx="2">
                  <c:v>1967.0</c:v>
                </c:pt>
                <c:pt idx="3">
                  <c:v>1968.0</c:v>
                </c:pt>
                <c:pt idx="4">
                  <c:v>1969.0</c:v>
                </c:pt>
                <c:pt idx="5">
                  <c:v>1970.0</c:v>
                </c:pt>
                <c:pt idx="6">
                  <c:v>1971.0</c:v>
                </c:pt>
                <c:pt idx="7">
                  <c:v>1972.0</c:v>
                </c:pt>
                <c:pt idx="8">
                  <c:v>1973.0</c:v>
                </c:pt>
                <c:pt idx="9">
                  <c:v>1974.0</c:v>
                </c:pt>
                <c:pt idx="10">
                  <c:v>1975.0</c:v>
                </c:pt>
                <c:pt idx="11">
                  <c:v>1976.0</c:v>
                </c:pt>
                <c:pt idx="12">
                  <c:v>1977.0</c:v>
                </c:pt>
                <c:pt idx="13">
                  <c:v>1978.0</c:v>
                </c:pt>
                <c:pt idx="14">
                  <c:v>1979.0</c:v>
                </c:pt>
                <c:pt idx="15">
                  <c:v>1980.0</c:v>
                </c:pt>
                <c:pt idx="16">
                  <c:v>1981.0</c:v>
                </c:pt>
                <c:pt idx="17">
                  <c:v>1982.0</c:v>
                </c:pt>
                <c:pt idx="18">
                  <c:v>1983.0</c:v>
                </c:pt>
                <c:pt idx="19">
                  <c:v>1984.0</c:v>
                </c:pt>
                <c:pt idx="20">
                  <c:v>1985.0</c:v>
                </c:pt>
                <c:pt idx="21">
                  <c:v>1986.0</c:v>
                </c:pt>
                <c:pt idx="22">
                  <c:v>1987.0</c:v>
                </c:pt>
                <c:pt idx="23">
                  <c:v>1988.0</c:v>
                </c:pt>
                <c:pt idx="24">
                  <c:v>1989.0</c:v>
                </c:pt>
                <c:pt idx="25">
                  <c:v>1990.0</c:v>
                </c:pt>
                <c:pt idx="26">
                  <c:v>1991.0</c:v>
                </c:pt>
                <c:pt idx="27">
                  <c:v>1992.0</c:v>
                </c:pt>
                <c:pt idx="28">
                  <c:v>1993.0</c:v>
                </c:pt>
                <c:pt idx="29">
                  <c:v>1994.0</c:v>
                </c:pt>
                <c:pt idx="30">
                  <c:v>1995.0</c:v>
                </c:pt>
                <c:pt idx="31">
                  <c:v>1996.0</c:v>
                </c:pt>
                <c:pt idx="32">
                  <c:v>1997.0</c:v>
                </c:pt>
                <c:pt idx="33">
                  <c:v>1998.0</c:v>
                </c:pt>
                <c:pt idx="34">
                  <c:v>1999.0</c:v>
                </c:pt>
                <c:pt idx="35">
                  <c:v>2000.0</c:v>
                </c:pt>
                <c:pt idx="36">
                  <c:v>2001.0</c:v>
                </c:pt>
                <c:pt idx="37">
                  <c:v>2002.0</c:v>
                </c:pt>
                <c:pt idx="38">
                  <c:v>2003.0</c:v>
                </c:pt>
                <c:pt idx="39">
                  <c:v>2004.0</c:v>
                </c:pt>
                <c:pt idx="40">
                  <c:v>2005.0</c:v>
                </c:pt>
                <c:pt idx="41">
                  <c:v>2006.0</c:v>
                </c:pt>
                <c:pt idx="42">
                  <c:v>2007.0</c:v>
                </c:pt>
                <c:pt idx="43">
                  <c:v>2008.0</c:v>
                </c:pt>
                <c:pt idx="44">
                  <c:v>2009.0</c:v>
                </c:pt>
                <c:pt idx="45">
                  <c:v>2010.0</c:v>
                </c:pt>
                <c:pt idx="46">
                  <c:v>2011.0</c:v>
                </c:pt>
                <c:pt idx="47">
                  <c:v>2012.0</c:v>
                </c:pt>
                <c:pt idx="48">
                  <c:v>2013.0</c:v>
                </c:pt>
              </c:numCache>
            </c:numRef>
          </c:xVal>
          <c:yVal>
            <c:numRef>
              <c:f>Sheet1!$AE$2:$AE$50</c:f>
              <c:numCache>
                <c:formatCode>0.00</c:formatCode>
                <c:ptCount val="49"/>
                <c:pt idx="0">
                  <c:v>31.4</c:v>
                </c:pt>
                <c:pt idx="1">
                  <c:v>32.1</c:v>
                </c:pt>
                <c:pt idx="2">
                  <c:v>32.9</c:v>
                </c:pt>
                <c:pt idx="3">
                  <c:v>34.8</c:v>
                </c:pt>
                <c:pt idx="4">
                  <c:v>35.7</c:v>
                </c:pt>
                <c:pt idx="5">
                  <c:v>35.7</c:v>
                </c:pt>
                <c:pt idx="6">
                  <c:v>36.4</c:v>
                </c:pt>
                <c:pt idx="7">
                  <c:v>37.6</c:v>
                </c:pt>
                <c:pt idx="8">
                  <c:v>36.9</c:v>
                </c:pt>
                <c:pt idx="9">
                  <c:v>38.0</c:v>
                </c:pt>
                <c:pt idx="10">
                  <c:v>38.9</c:v>
                </c:pt>
                <c:pt idx="11">
                  <c:v>42.7</c:v>
                </c:pt>
                <c:pt idx="12">
                  <c:v>44.7</c:v>
                </c:pt>
                <c:pt idx="13">
                  <c:v>45.1</c:v>
                </c:pt>
                <c:pt idx="14">
                  <c:v>43.9</c:v>
                </c:pt>
                <c:pt idx="15">
                  <c:v>43.7</c:v>
                </c:pt>
                <c:pt idx="16">
                  <c:v>45.0</c:v>
                </c:pt>
                <c:pt idx="17">
                  <c:v>44.0</c:v>
                </c:pt>
                <c:pt idx="18">
                  <c:v>44.7</c:v>
                </c:pt>
                <c:pt idx="19">
                  <c:v>44.3</c:v>
                </c:pt>
                <c:pt idx="20">
                  <c:v>44.8</c:v>
                </c:pt>
                <c:pt idx="21">
                  <c:v>47.0</c:v>
                </c:pt>
                <c:pt idx="22">
                  <c:v>49.5</c:v>
                </c:pt>
                <c:pt idx="23">
                  <c:v>48.8</c:v>
                </c:pt>
                <c:pt idx="24">
                  <c:v>49.3</c:v>
                </c:pt>
                <c:pt idx="25">
                  <c:v>49.5</c:v>
                </c:pt>
                <c:pt idx="26">
                  <c:v>47.5</c:v>
                </c:pt>
                <c:pt idx="27">
                  <c:v>45.0</c:v>
                </c:pt>
                <c:pt idx="28">
                  <c:v>44.4</c:v>
                </c:pt>
                <c:pt idx="29">
                  <c:v>44.6</c:v>
                </c:pt>
                <c:pt idx="30">
                  <c:v>45.6</c:v>
                </c:pt>
                <c:pt idx="31">
                  <c:v>47.4</c:v>
                </c:pt>
                <c:pt idx="32">
                  <c:v>48.3</c:v>
                </c:pt>
                <c:pt idx="33">
                  <c:v>48.4</c:v>
                </c:pt>
                <c:pt idx="34">
                  <c:v>48.8</c:v>
                </c:pt>
                <c:pt idx="35">
                  <c:v>49.0</c:v>
                </c:pt>
                <c:pt idx="36">
                  <c:v>46.8</c:v>
                </c:pt>
                <c:pt idx="37">
                  <c:v>45.1</c:v>
                </c:pt>
                <c:pt idx="38">
                  <c:v>45.4</c:v>
                </c:pt>
                <c:pt idx="39">
                  <c:v>45.6</c:v>
                </c:pt>
                <c:pt idx="40">
                  <c:v>46.6</c:v>
                </c:pt>
                <c:pt idx="41">
                  <c:v>45.9</c:v>
                </c:pt>
                <c:pt idx="42">
                  <c:v>44.9</c:v>
                </c:pt>
                <c:pt idx="43">
                  <c:v>43.9</c:v>
                </c:pt>
                <c:pt idx="44">
                  <c:v>44.0</c:v>
                </c:pt>
                <c:pt idx="45">
                  <c:v>43.1</c:v>
                </c:pt>
                <c:pt idx="46">
                  <c:v>42.3</c:v>
                </c:pt>
                <c:pt idx="47">
                  <c:v>42.3</c:v>
                </c:pt>
                <c:pt idx="48">
                  <c:v>42.8</c:v>
                </c:pt>
              </c:numCache>
            </c:numRef>
          </c:yVal>
          <c:smooth val="0"/>
        </c:ser>
        <c:ser>
          <c:idx val="32"/>
          <c:order val="15"/>
          <c:tx>
            <c:strRef>
              <c:f>Sheet1!$AH$1</c:f>
              <c:strCache>
                <c:ptCount val="1"/>
                <c:pt idx="0">
                  <c:v>United Kingdom</c:v>
                </c:pt>
              </c:strCache>
            </c:strRef>
          </c:tx>
          <c:marker>
            <c:symbol val="none"/>
          </c:marker>
          <c:xVal>
            <c:numRef>
              <c:f>Sheet1!$A$2:$A$50</c:f>
              <c:numCache>
                <c:formatCode>0</c:formatCode>
                <c:ptCount val="49"/>
                <c:pt idx="0">
                  <c:v>1965.0</c:v>
                </c:pt>
                <c:pt idx="1">
                  <c:v>1966.0</c:v>
                </c:pt>
                <c:pt idx="2">
                  <c:v>1967.0</c:v>
                </c:pt>
                <c:pt idx="3">
                  <c:v>1968.0</c:v>
                </c:pt>
                <c:pt idx="4">
                  <c:v>1969.0</c:v>
                </c:pt>
                <c:pt idx="5">
                  <c:v>1970.0</c:v>
                </c:pt>
                <c:pt idx="6">
                  <c:v>1971.0</c:v>
                </c:pt>
                <c:pt idx="7">
                  <c:v>1972.0</c:v>
                </c:pt>
                <c:pt idx="8">
                  <c:v>1973.0</c:v>
                </c:pt>
                <c:pt idx="9">
                  <c:v>1974.0</c:v>
                </c:pt>
                <c:pt idx="10">
                  <c:v>1975.0</c:v>
                </c:pt>
                <c:pt idx="11">
                  <c:v>1976.0</c:v>
                </c:pt>
                <c:pt idx="12">
                  <c:v>1977.0</c:v>
                </c:pt>
                <c:pt idx="13">
                  <c:v>1978.0</c:v>
                </c:pt>
                <c:pt idx="14">
                  <c:v>1979.0</c:v>
                </c:pt>
                <c:pt idx="15">
                  <c:v>1980.0</c:v>
                </c:pt>
                <c:pt idx="16">
                  <c:v>1981.0</c:v>
                </c:pt>
                <c:pt idx="17">
                  <c:v>1982.0</c:v>
                </c:pt>
                <c:pt idx="18">
                  <c:v>1983.0</c:v>
                </c:pt>
                <c:pt idx="19">
                  <c:v>1984.0</c:v>
                </c:pt>
                <c:pt idx="20">
                  <c:v>1985.0</c:v>
                </c:pt>
                <c:pt idx="21">
                  <c:v>1986.0</c:v>
                </c:pt>
                <c:pt idx="22">
                  <c:v>1987.0</c:v>
                </c:pt>
                <c:pt idx="23">
                  <c:v>1988.0</c:v>
                </c:pt>
                <c:pt idx="24">
                  <c:v>1989.0</c:v>
                </c:pt>
                <c:pt idx="25">
                  <c:v>1990.0</c:v>
                </c:pt>
                <c:pt idx="26">
                  <c:v>1991.0</c:v>
                </c:pt>
                <c:pt idx="27">
                  <c:v>1992.0</c:v>
                </c:pt>
                <c:pt idx="28">
                  <c:v>1993.0</c:v>
                </c:pt>
                <c:pt idx="29">
                  <c:v>1994.0</c:v>
                </c:pt>
                <c:pt idx="30">
                  <c:v>1995.0</c:v>
                </c:pt>
                <c:pt idx="31">
                  <c:v>1996.0</c:v>
                </c:pt>
                <c:pt idx="32">
                  <c:v>1997.0</c:v>
                </c:pt>
                <c:pt idx="33">
                  <c:v>1998.0</c:v>
                </c:pt>
                <c:pt idx="34">
                  <c:v>1999.0</c:v>
                </c:pt>
                <c:pt idx="35">
                  <c:v>2000.0</c:v>
                </c:pt>
                <c:pt idx="36">
                  <c:v>2001.0</c:v>
                </c:pt>
                <c:pt idx="37">
                  <c:v>2002.0</c:v>
                </c:pt>
                <c:pt idx="38">
                  <c:v>2003.0</c:v>
                </c:pt>
                <c:pt idx="39">
                  <c:v>2004.0</c:v>
                </c:pt>
                <c:pt idx="40">
                  <c:v>2005.0</c:v>
                </c:pt>
                <c:pt idx="41">
                  <c:v>2006.0</c:v>
                </c:pt>
                <c:pt idx="42">
                  <c:v>2007.0</c:v>
                </c:pt>
                <c:pt idx="43">
                  <c:v>2008.0</c:v>
                </c:pt>
                <c:pt idx="44">
                  <c:v>2009.0</c:v>
                </c:pt>
                <c:pt idx="45">
                  <c:v>2010.0</c:v>
                </c:pt>
                <c:pt idx="46">
                  <c:v>2011.0</c:v>
                </c:pt>
                <c:pt idx="47">
                  <c:v>2012.0</c:v>
                </c:pt>
                <c:pt idx="48">
                  <c:v>2013.0</c:v>
                </c:pt>
              </c:numCache>
            </c:numRef>
          </c:xVal>
          <c:yVal>
            <c:numRef>
              <c:f>Sheet1!$AH$2:$AH$50</c:f>
              <c:numCache>
                <c:formatCode>0.00</c:formatCode>
                <c:ptCount val="49"/>
                <c:pt idx="0">
                  <c:v>29.3</c:v>
                </c:pt>
                <c:pt idx="1">
                  <c:v>30.0</c:v>
                </c:pt>
                <c:pt idx="2">
                  <c:v>31.8</c:v>
                </c:pt>
                <c:pt idx="3">
                  <c:v>33.0</c:v>
                </c:pt>
                <c:pt idx="4">
                  <c:v>34.7</c:v>
                </c:pt>
                <c:pt idx="5">
                  <c:v>35.3</c:v>
                </c:pt>
                <c:pt idx="6">
                  <c:v>33.4</c:v>
                </c:pt>
                <c:pt idx="7">
                  <c:v>31.8</c:v>
                </c:pt>
                <c:pt idx="8">
                  <c:v>30.0</c:v>
                </c:pt>
                <c:pt idx="9">
                  <c:v>32.9</c:v>
                </c:pt>
                <c:pt idx="10">
                  <c:v>33.6</c:v>
                </c:pt>
                <c:pt idx="11">
                  <c:v>33.5</c:v>
                </c:pt>
                <c:pt idx="12">
                  <c:v>33.0</c:v>
                </c:pt>
                <c:pt idx="13">
                  <c:v>31.4</c:v>
                </c:pt>
                <c:pt idx="14">
                  <c:v>30.7</c:v>
                </c:pt>
                <c:pt idx="15">
                  <c:v>33.5</c:v>
                </c:pt>
                <c:pt idx="16">
                  <c:v>34.9</c:v>
                </c:pt>
                <c:pt idx="17">
                  <c:v>37.1</c:v>
                </c:pt>
                <c:pt idx="18">
                  <c:v>35.5</c:v>
                </c:pt>
                <c:pt idx="19">
                  <c:v>35.6</c:v>
                </c:pt>
                <c:pt idx="20">
                  <c:v>35.6</c:v>
                </c:pt>
                <c:pt idx="21">
                  <c:v>36.0</c:v>
                </c:pt>
                <c:pt idx="22">
                  <c:v>34.8</c:v>
                </c:pt>
                <c:pt idx="23">
                  <c:v>34.8</c:v>
                </c:pt>
                <c:pt idx="24">
                  <c:v>34.2</c:v>
                </c:pt>
                <c:pt idx="25">
                  <c:v>33.9</c:v>
                </c:pt>
                <c:pt idx="26">
                  <c:v>32.7</c:v>
                </c:pt>
                <c:pt idx="27">
                  <c:v>31.7</c:v>
                </c:pt>
                <c:pt idx="28">
                  <c:v>30.6</c:v>
                </c:pt>
                <c:pt idx="29">
                  <c:v>31.1</c:v>
                </c:pt>
                <c:pt idx="30">
                  <c:v>32.1</c:v>
                </c:pt>
                <c:pt idx="31">
                  <c:v>32.0</c:v>
                </c:pt>
                <c:pt idx="32">
                  <c:v>32.3</c:v>
                </c:pt>
                <c:pt idx="33">
                  <c:v>33.8</c:v>
                </c:pt>
                <c:pt idx="34">
                  <c:v>34.5</c:v>
                </c:pt>
                <c:pt idx="35">
                  <c:v>34.7</c:v>
                </c:pt>
                <c:pt idx="36">
                  <c:v>34.7</c:v>
                </c:pt>
                <c:pt idx="37">
                  <c:v>33.3</c:v>
                </c:pt>
                <c:pt idx="38">
                  <c:v>32.9</c:v>
                </c:pt>
                <c:pt idx="39">
                  <c:v>33.4</c:v>
                </c:pt>
                <c:pt idx="40">
                  <c:v>33.8</c:v>
                </c:pt>
                <c:pt idx="41">
                  <c:v>34.4</c:v>
                </c:pt>
                <c:pt idx="42">
                  <c:v>34.1</c:v>
                </c:pt>
                <c:pt idx="43">
                  <c:v>34.0</c:v>
                </c:pt>
                <c:pt idx="44">
                  <c:v>32.3</c:v>
                </c:pt>
                <c:pt idx="45">
                  <c:v>32.8</c:v>
                </c:pt>
                <c:pt idx="46">
                  <c:v>33.6</c:v>
                </c:pt>
                <c:pt idx="47">
                  <c:v>33.0</c:v>
                </c:pt>
                <c:pt idx="48">
                  <c:v>32.9</c:v>
                </c:pt>
              </c:numCache>
            </c:numRef>
          </c:yVal>
          <c:smooth val="0"/>
        </c:ser>
        <c:ser>
          <c:idx val="33"/>
          <c:order val="16"/>
          <c:tx>
            <c:strRef>
              <c:f>Sheet1!$AI$1</c:f>
              <c:strCache>
                <c:ptCount val="1"/>
                <c:pt idx="0">
                  <c:v>United States</c:v>
                </c:pt>
              </c:strCache>
            </c:strRef>
          </c:tx>
          <c:spPr>
            <a:ln>
              <a:solidFill>
                <a:srgbClr val="FF0000"/>
              </a:solidFill>
            </a:ln>
          </c:spPr>
          <c:marker>
            <c:symbol val="none"/>
          </c:marker>
          <c:xVal>
            <c:numRef>
              <c:f>Sheet1!$A$2:$A$50</c:f>
              <c:numCache>
                <c:formatCode>0</c:formatCode>
                <c:ptCount val="49"/>
                <c:pt idx="0">
                  <c:v>1965.0</c:v>
                </c:pt>
                <c:pt idx="1">
                  <c:v>1966.0</c:v>
                </c:pt>
                <c:pt idx="2">
                  <c:v>1967.0</c:v>
                </c:pt>
                <c:pt idx="3">
                  <c:v>1968.0</c:v>
                </c:pt>
                <c:pt idx="4">
                  <c:v>1969.0</c:v>
                </c:pt>
                <c:pt idx="5">
                  <c:v>1970.0</c:v>
                </c:pt>
                <c:pt idx="6">
                  <c:v>1971.0</c:v>
                </c:pt>
                <c:pt idx="7">
                  <c:v>1972.0</c:v>
                </c:pt>
                <c:pt idx="8">
                  <c:v>1973.0</c:v>
                </c:pt>
                <c:pt idx="9">
                  <c:v>1974.0</c:v>
                </c:pt>
                <c:pt idx="10">
                  <c:v>1975.0</c:v>
                </c:pt>
                <c:pt idx="11">
                  <c:v>1976.0</c:v>
                </c:pt>
                <c:pt idx="12">
                  <c:v>1977.0</c:v>
                </c:pt>
                <c:pt idx="13">
                  <c:v>1978.0</c:v>
                </c:pt>
                <c:pt idx="14">
                  <c:v>1979.0</c:v>
                </c:pt>
                <c:pt idx="15">
                  <c:v>1980.0</c:v>
                </c:pt>
                <c:pt idx="16">
                  <c:v>1981.0</c:v>
                </c:pt>
                <c:pt idx="17">
                  <c:v>1982.0</c:v>
                </c:pt>
                <c:pt idx="18">
                  <c:v>1983.0</c:v>
                </c:pt>
                <c:pt idx="19">
                  <c:v>1984.0</c:v>
                </c:pt>
                <c:pt idx="20">
                  <c:v>1985.0</c:v>
                </c:pt>
                <c:pt idx="21">
                  <c:v>1986.0</c:v>
                </c:pt>
                <c:pt idx="22">
                  <c:v>1987.0</c:v>
                </c:pt>
                <c:pt idx="23">
                  <c:v>1988.0</c:v>
                </c:pt>
                <c:pt idx="24">
                  <c:v>1989.0</c:v>
                </c:pt>
                <c:pt idx="25">
                  <c:v>1990.0</c:v>
                </c:pt>
                <c:pt idx="26">
                  <c:v>1991.0</c:v>
                </c:pt>
                <c:pt idx="27">
                  <c:v>1992.0</c:v>
                </c:pt>
                <c:pt idx="28">
                  <c:v>1993.0</c:v>
                </c:pt>
                <c:pt idx="29">
                  <c:v>1994.0</c:v>
                </c:pt>
                <c:pt idx="30">
                  <c:v>1995.0</c:v>
                </c:pt>
                <c:pt idx="31">
                  <c:v>1996.0</c:v>
                </c:pt>
                <c:pt idx="32">
                  <c:v>1997.0</c:v>
                </c:pt>
                <c:pt idx="33">
                  <c:v>1998.0</c:v>
                </c:pt>
                <c:pt idx="34">
                  <c:v>1999.0</c:v>
                </c:pt>
                <c:pt idx="35">
                  <c:v>2000.0</c:v>
                </c:pt>
                <c:pt idx="36">
                  <c:v>2001.0</c:v>
                </c:pt>
                <c:pt idx="37">
                  <c:v>2002.0</c:v>
                </c:pt>
                <c:pt idx="38">
                  <c:v>2003.0</c:v>
                </c:pt>
                <c:pt idx="39">
                  <c:v>2004.0</c:v>
                </c:pt>
                <c:pt idx="40">
                  <c:v>2005.0</c:v>
                </c:pt>
                <c:pt idx="41">
                  <c:v>2006.0</c:v>
                </c:pt>
                <c:pt idx="42">
                  <c:v>2007.0</c:v>
                </c:pt>
                <c:pt idx="43">
                  <c:v>2008.0</c:v>
                </c:pt>
                <c:pt idx="44">
                  <c:v>2009.0</c:v>
                </c:pt>
                <c:pt idx="45">
                  <c:v>2010.0</c:v>
                </c:pt>
                <c:pt idx="46">
                  <c:v>2011.0</c:v>
                </c:pt>
                <c:pt idx="47">
                  <c:v>2012.0</c:v>
                </c:pt>
                <c:pt idx="48">
                  <c:v>2013.0</c:v>
                </c:pt>
              </c:numCache>
            </c:numRef>
          </c:xVal>
          <c:yVal>
            <c:numRef>
              <c:f>Sheet1!$AI$2:$AI$50</c:f>
              <c:numCache>
                <c:formatCode>0.00</c:formatCode>
                <c:ptCount val="49"/>
                <c:pt idx="0">
                  <c:v>23.5</c:v>
                </c:pt>
                <c:pt idx="1">
                  <c:v>23.8</c:v>
                </c:pt>
                <c:pt idx="2">
                  <c:v>24.8</c:v>
                </c:pt>
                <c:pt idx="3">
                  <c:v>24.3</c:v>
                </c:pt>
                <c:pt idx="4">
                  <c:v>26.6</c:v>
                </c:pt>
                <c:pt idx="5">
                  <c:v>25.7</c:v>
                </c:pt>
                <c:pt idx="6">
                  <c:v>23.9</c:v>
                </c:pt>
                <c:pt idx="7">
                  <c:v>24.4</c:v>
                </c:pt>
                <c:pt idx="8">
                  <c:v>24.4</c:v>
                </c:pt>
                <c:pt idx="9">
                  <c:v>25.2</c:v>
                </c:pt>
                <c:pt idx="10">
                  <c:v>24.6</c:v>
                </c:pt>
                <c:pt idx="11">
                  <c:v>24.0</c:v>
                </c:pt>
                <c:pt idx="12">
                  <c:v>25.2</c:v>
                </c:pt>
                <c:pt idx="13">
                  <c:v>25.0</c:v>
                </c:pt>
                <c:pt idx="14">
                  <c:v>25.2</c:v>
                </c:pt>
                <c:pt idx="15">
                  <c:v>25.5</c:v>
                </c:pt>
                <c:pt idx="16">
                  <c:v>25.9</c:v>
                </c:pt>
                <c:pt idx="17">
                  <c:v>26.0</c:v>
                </c:pt>
                <c:pt idx="18">
                  <c:v>24.0</c:v>
                </c:pt>
                <c:pt idx="19">
                  <c:v>24.1</c:v>
                </c:pt>
                <c:pt idx="20">
                  <c:v>24.6</c:v>
                </c:pt>
                <c:pt idx="21">
                  <c:v>24.6</c:v>
                </c:pt>
                <c:pt idx="22">
                  <c:v>25.6</c:v>
                </c:pt>
                <c:pt idx="23">
                  <c:v>25.4</c:v>
                </c:pt>
                <c:pt idx="24">
                  <c:v>25.6</c:v>
                </c:pt>
                <c:pt idx="25">
                  <c:v>26.3</c:v>
                </c:pt>
                <c:pt idx="26">
                  <c:v>26.1</c:v>
                </c:pt>
                <c:pt idx="27">
                  <c:v>25.9</c:v>
                </c:pt>
                <c:pt idx="28">
                  <c:v>26.1</c:v>
                </c:pt>
                <c:pt idx="29">
                  <c:v>26.5</c:v>
                </c:pt>
                <c:pt idx="30">
                  <c:v>26.7</c:v>
                </c:pt>
                <c:pt idx="31">
                  <c:v>27.1</c:v>
                </c:pt>
                <c:pt idx="32">
                  <c:v>27.6</c:v>
                </c:pt>
                <c:pt idx="33">
                  <c:v>28.0</c:v>
                </c:pt>
                <c:pt idx="34">
                  <c:v>28.1</c:v>
                </c:pt>
                <c:pt idx="35">
                  <c:v>28.4</c:v>
                </c:pt>
                <c:pt idx="36">
                  <c:v>27.4</c:v>
                </c:pt>
                <c:pt idx="37">
                  <c:v>25.1</c:v>
                </c:pt>
                <c:pt idx="38">
                  <c:v>24.6</c:v>
                </c:pt>
                <c:pt idx="39">
                  <c:v>24.7</c:v>
                </c:pt>
                <c:pt idx="40">
                  <c:v>26.1</c:v>
                </c:pt>
                <c:pt idx="41">
                  <c:v>26.8</c:v>
                </c:pt>
                <c:pt idx="42">
                  <c:v>26.9</c:v>
                </c:pt>
                <c:pt idx="43">
                  <c:v>25.4</c:v>
                </c:pt>
                <c:pt idx="44">
                  <c:v>23.3</c:v>
                </c:pt>
                <c:pt idx="45">
                  <c:v>23.7</c:v>
                </c:pt>
                <c:pt idx="46">
                  <c:v>24.0</c:v>
                </c:pt>
                <c:pt idx="47">
                  <c:v>24.4</c:v>
                </c:pt>
                <c:pt idx="48">
                  <c:v>25.4</c:v>
                </c:pt>
              </c:numCache>
            </c:numRef>
          </c:yVal>
          <c:smooth val="0"/>
        </c:ser>
        <c:dLbls>
          <c:showLegendKey val="0"/>
          <c:showVal val="0"/>
          <c:showCatName val="0"/>
          <c:showSerName val="0"/>
          <c:showPercent val="0"/>
          <c:showBubbleSize val="0"/>
        </c:dLbls>
        <c:axId val="2130111688"/>
        <c:axId val="2094294152"/>
      </c:scatterChart>
      <c:valAx>
        <c:axId val="2130111688"/>
        <c:scaling>
          <c:orientation val="minMax"/>
          <c:max val="2015.0"/>
          <c:min val="1963.0"/>
        </c:scaling>
        <c:delete val="0"/>
        <c:axPos val="b"/>
        <c:majorGridlines/>
        <c:numFmt formatCode="0" sourceLinked="1"/>
        <c:majorTickMark val="out"/>
        <c:minorTickMark val="none"/>
        <c:tickLblPos val="nextTo"/>
        <c:crossAx val="2094294152"/>
        <c:crosses val="autoZero"/>
        <c:crossBetween val="midCat"/>
      </c:valAx>
      <c:valAx>
        <c:axId val="2094294152"/>
        <c:scaling>
          <c:orientation val="minMax"/>
        </c:scaling>
        <c:delete val="0"/>
        <c:axPos val="l"/>
        <c:majorGridlines/>
        <c:numFmt formatCode="0.00" sourceLinked="1"/>
        <c:majorTickMark val="out"/>
        <c:minorTickMark val="none"/>
        <c:tickLblPos val="nextTo"/>
        <c:crossAx val="2130111688"/>
        <c:crosses val="autoZero"/>
        <c:crossBetween val="midCat"/>
      </c:valAx>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36382A-FD04-2C45-9714-301F12DD0143}" type="datetimeFigureOut">
              <a:rPr lang="en-US" smtClean="0"/>
              <a:t>10/18/18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FC59B-F139-5B44-B626-D1D9026F2769}" type="slidenum">
              <a:rPr lang="en-US" smtClean="0"/>
              <a:t>‹#›</a:t>
            </a:fld>
            <a:endParaRPr lang="en-US"/>
          </a:p>
        </p:txBody>
      </p:sp>
    </p:spTree>
    <p:extLst>
      <p:ext uri="{BB962C8B-B14F-4D97-AF65-F5344CB8AC3E}">
        <p14:creationId xmlns:p14="http://schemas.microsoft.com/office/powerpoint/2010/main" val="17315138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BFC59B-F139-5B44-B626-D1D9026F2769}" type="slidenum">
              <a:rPr lang="en-US" smtClean="0"/>
              <a:t>16</a:t>
            </a:fld>
            <a:endParaRPr lang="en-US"/>
          </a:p>
        </p:txBody>
      </p:sp>
    </p:spTree>
    <p:extLst>
      <p:ext uri="{BB962C8B-B14F-4D97-AF65-F5344CB8AC3E}">
        <p14:creationId xmlns:p14="http://schemas.microsoft.com/office/powerpoint/2010/main" val="3138528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3344211-7ED3-5048-A354-84CE6504CD6B}" type="datetimeFigureOut">
              <a:rPr lang="en-US" smtClean="0"/>
              <a:t>10/18/18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B2801-1C71-884F-9FE7-916C30A2383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344211-7ED3-5048-A354-84CE6504CD6B}" type="datetimeFigureOut">
              <a:rPr lang="en-US" smtClean="0"/>
              <a:t>10/18/18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B2801-1C71-884F-9FE7-916C30A2383A}"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3344211-7ED3-5048-A354-84CE6504CD6B}" type="datetimeFigureOut">
              <a:rPr lang="en-US" smtClean="0"/>
              <a:t>10/18/18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B2801-1C71-884F-9FE7-916C30A2383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3344211-7ED3-5048-A354-84CE6504CD6B}" type="datetimeFigureOut">
              <a:rPr lang="en-US" smtClean="0"/>
              <a:t>10/18/18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B2801-1C71-884F-9FE7-916C30A2383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3344211-7ED3-5048-A354-84CE6504CD6B}" type="datetimeFigureOut">
              <a:rPr lang="en-US" smtClean="0"/>
              <a:t>10/18/18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B2801-1C71-884F-9FE7-916C30A2383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3344211-7ED3-5048-A354-84CE6504CD6B}" type="datetimeFigureOut">
              <a:rPr lang="en-US" smtClean="0"/>
              <a:t>10/18/18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B2801-1C71-884F-9FE7-916C30A2383A}"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344211-7ED3-5048-A354-84CE6504CD6B}" type="datetimeFigureOut">
              <a:rPr lang="en-US" smtClean="0"/>
              <a:t>10/18/18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B2801-1C71-884F-9FE7-916C30A2383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3344211-7ED3-5048-A354-84CE6504CD6B}" type="datetimeFigureOut">
              <a:rPr lang="en-US" smtClean="0"/>
              <a:t>10/18/18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B2801-1C71-884F-9FE7-916C30A2383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3344211-7ED3-5048-A354-84CE6504CD6B}" type="datetimeFigureOut">
              <a:rPr lang="en-US" smtClean="0"/>
              <a:t>10/18/18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FB2801-1C71-884F-9FE7-916C30A2383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3344211-7ED3-5048-A354-84CE6504CD6B}" type="datetimeFigureOut">
              <a:rPr lang="en-US" smtClean="0"/>
              <a:t>10/18/18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FB2801-1C71-884F-9FE7-916C30A238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344211-7ED3-5048-A354-84CE6504CD6B}" type="datetimeFigureOut">
              <a:rPr lang="en-US" smtClean="0"/>
              <a:t>10/18/18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FB2801-1C71-884F-9FE7-916C30A2383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344211-7ED3-5048-A354-84CE6504CD6B}" type="datetimeFigureOut">
              <a:rPr lang="en-US" smtClean="0"/>
              <a:t>10/18/18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B2801-1C71-884F-9FE7-916C30A2383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3344211-7ED3-5048-A354-84CE6504CD6B}" type="datetimeFigureOut">
              <a:rPr lang="en-US" smtClean="0"/>
              <a:t>10/18/18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42FB2801-1C71-884F-9FE7-916C30A2383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ensus.gov/economic-indicators/" TargetMode="External"/><Relationship Id="rId4" Type="http://schemas.openxmlformats.org/officeDocument/2006/relationships/hyperlink" Target="https://fred.stlouisfed.org" TargetMode="External"/><Relationship Id="rId1" Type="http://schemas.openxmlformats.org/officeDocument/2006/relationships/slideLayout" Target="../slideLayouts/slideLayout2.xml"/><Relationship Id="rId2" Type="http://schemas.openxmlformats.org/officeDocument/2006/relationships/hyperlink" Target="https://stats.bls.gov"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Neo-Keynesian_economic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residency.ucsb.edu/economic_reports.php"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mortization-calc.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ederalreservehistory.org/essays/humphrey_hawkins_act" TargetMode="External"/><Relationship Id="rId3" Type="http://schemas.openxmlformats.org/officeDocument/2006/relationships/hyperlink" Target="https://www.federalreserve.gov/monetarypolicy/mpr_default.ht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Macroeconomics: </a:t>
            </a:r>
            <a:r>
              <a:rPr lang="en-US" smtClean="0"/>
              <a:t>Fiscal Policy,</a:t>
            </a:r>
            <a:endParaRPr lang="en-US" dirty="0"/>
          </a:p>
        </p:txBody>
      </p:sp>
      <p:sp>
        <p:nvSpPr>
          <p:cNvPr id="3" name="Subtitle 2"/>
          <p:cNvSpPr>
            <a:spLocks noGrp="1"/>
          </p:cNvSpPr>
          <p:nvPr>
            <p:ph type="subTitle" idx="1"/>
          </p:nvPr>
        </p:nvSpPr>
        <p:spPr/>
        <p:txBody>
          <a:bodyPr>
            <a:normAutofit/>
          </a:bodyPr>
          <a:lstStyle/>
          <a:p>
            <a:r>
              <a:rPr lang="en-US" sz="4400" b="1" dirty="0" smtClean="0"/>
              <a:t>Taxation</a:t>
            </a:r>
            <a:endParaRPr lang="en-US" sz="4400" b="1" dirty="0"/>
          </a:p>
        </p:txBody>
      </p:sp>
    </p:spTree>
    <p:extLst>
      <p:ext uri="{BB962C8B-B14F-4D97-AF65-F5344CB8AC3E}">
        <p14:creationId xmlns:p14="http://schemas.microsoft.com/office/powerpoint/2010/main" val="189377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0"/>
            <a:ext cx="8042276" cy="5943601"/>
          </a:xfrm>
        </p:spPr>
        <p:txBody>
          <a:bodyPr/>
          <a:lstStyle/>
          <a:p>
            <a:r>
              <a:rPr lang="en-US" b="1" dirty="0"/>
              <a:t>Achieving equity and fairness</a:t>
            </a:r>
            <a:r>
              <a:rPr lang="en-US" dirty="0"/>
              <a:t> implies that the tools of economic management may be employed to produce social values other than economic growth and full employment, based on political outcomes.  For example, the federal income tax </a:t>
            </a:r>
            <a:r>
              <a:rPr lang="en-US" dirty="0" smtClean="0"/>
              <a:t>reduces income inequity across the system. </a:t>
            </a:r>
            <a:endParaRPr lang="en-US" dirty="0"/>
          </a:p>
        </p:txBody>
      </p:sp>
    </p:spTree>
    <p:extLst>
      <p:ext uri="{BB962C8B-B14F-4D97-AF65-F5344CB8AC3E}">
        <p14:creationId xmlns:p14="http://schemas.microsoft.com/office/powerpoint/2010/main" val="5165300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70505"/>
          </a:xfrm>
        </p:spPr>
        <p:txBody>
          <a:bodyPr/>
          <a:lstStyle/>
          <a:p>
            <a:r>
              <a:rPr lang="en-US" sz="3200" b="1" dirty="0"/>
              <a:t>Where can one go to find out how the U.S. economy is performing?</a:t>
            </a:r>
            <a:r>
              <a:rPr lang="en-US" sz="3200" dirty="0"/>
              <a:t> </a:t>
            </a:r>
          </a:p>
        </p:txBody>
      </p:sp>
      <p:sp>
        <p:nvSpPr>
          <p:cNvPr id="3" name="Content Placeholder 2"/>
          <p:cNvSpPr>
            <a:spLocks noGrp="1"/>
          </p:cNvSpPr>
          <p:nvPr>
            <p:ph idx="1"/>
          </p:nvPr>
        </p:nvSpPr>
        <p:spPr>
          <a:xfrm>
            <a:off x="0" y="1078081"/>
            <a:ext cx="9143999" cy="5331334"/>
          </a:xfrm>
        </p:spPr>
        <p:txBody>
          <a:bodyPr>
            <a:normAutofit/>
          </a:bodyPr>
          <a:lstStyle/>
          <a:p>
            <a:pPr hangingPunct="0"/>
            <a:r>
              <a:rPr lang="en-US" dirty="0"/>
              <a:t>There are a number of web sites, both governmental and private that make available U.S. macroeconomic data.  These include the following</a:t>
            </a:r>
            <a:r>
              <a:rPr lang="en-US" dirty="0" smtClean="0"/>
              <a:t>:</a:t>
            </a:r>
            <a:endParaRPr lang="en-US" dirty="0"/>
          </a:p>
          <a:p>
            <a:pPr hangingPunct="0"/>
            <a:r>
              <a:rPr lang="en-US" dirty="0" smtClean="0">
                <a:hlinkClick r:id="rId2"/>
              </a:rPr>
              <a:t>https</a:t>
            </a:r>
            <a:r>
              <a:rPr lang="en-US" dirty="0">
                <a:hlinkClick r:id="rId2"/>
              </a:rPr>
              <a:t>://</a:t>
            </a:r>
            <a:r>
              <a:rPr lang="en-US" dirty="0" smtClean="0">
                <a:hlinkClick r:id="rId2"/>
              </a:rPr>
              <a:t>stats.bls.gov</a:t>
            </a:r>
            <a:r>
              <a:rPr lang="en-US" dirty="0" smtClean="0"/>
              <a:t>   </a:t>
            </a:r>
            <a:endParaRPr lang="en-US" dirty="0"/>
          </a:p>
          <a:p>
            <a:pPr hangingPunct="0"/>
            <a:r>
              <a:rPr lang="en-US" u="sng" dirty="0">
                <a:hlinkClick r:id="rId3"/>
              </a:rPr>
              <a:t>https://www.census.gov/economic-indicators</a:t>
            </a:r>
            <a:r>
              <a:rPr lang="en-US" u="sng" dirty="0" smtClean="0">
                <a:hlinkClick r:id="rId3"/>
              </a:rPr>
              <a:t>/</a:t>
            </a:r>
            <a:endParaRPr lang="en-US" u="sng" dirty="0" smtClean="0"/>
          </a:p>
          <a:p>
            <a:pPr hangingPunct="0"/>
            <a:r>
              <a:rPr lang="en-US" dirty="0" smtClean="0">
                <a:hlinkClick r:id="rId4"/>
              </a:rPr>
              <a:t>https</a:t>
            </a:r>
            <a:r>
              <a:rPr lang="en-US" dirty="0">
                <a:hlinkClick r:id="rId4"/>
              </a:rPr>
              <a:t>://</a:t>
            </a:r>
            <a:r>
              <a:rPr lang="en-US" dirty="0" smtClean="0">
                <a:hlinkClick r:id="rId4"/>
              </a:rPr>
              <a:t>www.bea.gov</a:t>
            </a:r>
          </a:p>
          <a:p>
            <a:pPr hangingPunct="0"/>
            <a:r>
              <a:rPr lang="en-US" dirty="0" smtClean="0">
                <a:hlinkClick r:id="rId4"/>
              </a:rPr>
              <a:t>https</a:t>
            </a:r>
            <a:r>
              <a:rPr lang="en-US" dirty="0">
                <a:hlinkClick r:id="rId4"/>
              </a:rPr>
              <a:t>://</a:t>
            </a:r>
            <a:r>
              <a:rPr lang="en-US" dirty="0" smtClean="0">
                <a:hlinkClick r:id="rId4"/>
              </a:rPr>
              <a:t>fred.stlouisfed.org</a:t>
            </a:r>
            <a:r>
              <a:rPr lang="en-US" dirty="0" smtClean="0"/>
              <a:t> (a massive repository of data)</a:t>
            </a:r>
            <a:endParaRPr lang="en-US" dirty="0"/>
          </a:p>
          <a:p>
            <a:endParaRPr lang="en-US" dirty="0"/>
          </a:p>
        </p:txBody>
      </p:sp>
    </p:spTree>
    <p:extLst>
      <p:ext uri="{BB962C8B-B14F-4D97-AF65-F5344CB8AC3E}">
        <p14:creationId xmlns:p14="http://schemas.microsoft.com/office/powerpoint/2010/main" val="23750054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89909"/>
          </a:xfrm>
        </p:spPr>
        <p:txBody>
          <a:bodyPr/>
          <a:lstStyle/>
          <a:p>
            <a:r>
              <a:rPr lang="en-US" sz="3200" dirty="0" smtClean="0"/>
              <a:t>Tools for Managing the Economy</a:t>
            </a:r>
            <a:endParaRPr lang="en-US" sz="3200" dirty="0"/>
          </a:p>
        </p:txBody>
      </p:sp>
      <p:sp>
        <p:nvSpPr>
          <p:cNvPr id="3" name="Content Placeholder 2"/>
          <p:cNvSpPr>
            <a:spLocks noGrp="1"/>
          </p:cNvSpPr>
          <p:nvPr>
            <p:ph idx="1"/>
          </p:nvPr>
        </p:nvSpPr>
        <p:spPr>
          <a:xfrm>
            <a:off x="0" y="930399"/>
            <a:ext cx="9143999" cy="5013202"/>
          </a:xfrm>
        </p:spPr>
        <p:txBody>
          <a:bodyPr>
            <a:normAutofit fontScale="92500" lnSpcReduction="10000"/>
          </a:bodyPr>
          <a:lstStyle/>
          <a:p>
            <a:pPr hangingPunct="0"/>
            <a:r>
              <a:rPr lang="en-US" dirty="0" smtClean="0"/>
              <a:t>Fiscal </a:t>
            </a:r>
            <a:r>
              <a:rPr lang="en-US" dirty="0"/>
              <a:t>policy- Fiscal policy is managing U.S. government </a:t>
            </a:r>
            <a:r>
              <a:rPr lang="en-US" dirty="0" smtClean="0"/>
              <a:t>spending </a:t>
            </a:r>
            <a:r>
              <a:rPr lang="en-US" dirty="0"/>
              <a:t>and taxing to affect the macro-economy. </a:t>
            </a:r>
            <a:r>
              <a:rPr lang="en-US" dirty="0" smtClean="0"/>
              <a:t>Spending and taxing can also affect saving, investment, exports, and imports. </a:t>
            </a:r>
            <a:endParaRPr lang="en-US" dirty="0"/>
          </a:p>
          <a:p>
            <a:pPr hangingPunct="0"/>
            <a:r>
              <a:rPr lang="en-US" dirty="0"/>
              <a:t>Fiscal policy is the primary tool of Keynesian economics, the dominant macroeconomic paradigm from 1933 until the 1970s. </a:t>
            </a:r>
          </a:p>
          <a:p>
            <a:pPr hangingPunct="0"/>
            <a:r>
              <a:rPr lang="en-US" dirty="0"/>
              <a:t>During the 1970s, skepticism arose about the Keynesian approach due to the prevalence of “stagflation”, which violated the Phillips curve assumption. </a:t>
            </a:r>
            <a:r>
              <a:rPr lang="en-US" dirty="0" smtClean="0"/>
              <a:t>(unemployment and inflation are inversely related)</a:t>
            </a:r>
            <a:endParaRPr lang="en-US" dirty="0"/>
          </a:p>
          <a:p>
            <a:pPr hangingPunct="0"/>
            <a:r>
              <a:rPr lang="en-US" dirty="0"/>
              <a:t>After the 1970s, the importance of monetary economics became clear. However, the approach recommended by Milton Friedman, its chief advocate failed and was abandoned in the early 1980s after </a:t>
            </a:r>
            <a:r>
              <a:rPr lang="en-US" dirty="0" smtClean="0"/>
              <a:t>an </a:t>
            </a:r>
            <a:r>
              <a:rPr lang="en-US" dirty="0"/>
              <a:t>experiment in the U.S. and United Kingdom. </a:t>
            </a:r>
          </a:p>
          <a:p>
            <a:endParaRPr lang="en-US" dirty="0"/>
          </a:p>
        </p:txBody>
      </p:sp>
    </p:spTree>
    <p:extLst>
      <p:ext uri="{BB962C8B-B14F-4D97-AF65-F5344CB8AC3E}">
        <p14:creationId xmlns:p14="http://schemas.microsoft.com/office/powerpoint/2010/main" val="18561079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3999" cy="5943601"/>
          </a:xfrm>
        </p:spPr>
        <p:txBody>
          <a:bodyPr>
            <a:normAutofit/>
          </a:bodyPr>
          <a:lstStyle/>
          <a:p>
            <a:pPr hangingPunct="0"/>
            <a:r>
              <a:rPr lang="en-US" dirty="0"/>
              <a:t>Now the dominant </a:t>
            </a:r>
            <a:r>
              <a:rPr lang="en-US" dirty="0" smtClean="0"/>
              <a:t>macroeconomic theory </a:t>
            </a:r>
            <a:r>
              <a:rPr lang="en-US" dirty="0"/>
              <a:t>is called </a:t>
            </a:r>
            <a:r>
              <a:rPr lang="en-US" dirty="0" smtClean="0">
                <a:hlinkClick r:id="rId2"/>
              </a:rPr>
              <a:t>New Keynesianism</a:t>
            </a:r>
            <a:r>
              <a:rPr lang="en-US" dirty="0"/>
              <a:t>, which also takes account of the importance of monetary policy.  Fiscal policy is used to change aggregate demand and investment</a:t>
            </a:r>
            <a:r>
              <a:rPr lang="en-US" dirty="0" smtClean="0"/>
              <a:t>.</a:t>
            </a:r>
            <a:endParaRPr lang="en-US" dirty="0"/>
          </a:p>
          <a:p>
            <a:pPr hangingPunct="0"/>
            <a:r>
              <a:rPr lang="en-US" dirty="0"/>
              <a:t>Monetary policy- Monetary policy is managing the overall supply of money in the U.S. that is available for use in markets.  Monetary policy is extremely important in fighting inflation and promoting business investment.  Some (monetarists) argue that it is also the most important tool for promoting economic growth and full employment. </a:t>
            </a:r>
            <a:endParaRPr lang="en-US" dirty="0" smtClean="0"/>
          </a:p>
          <a:p>
            <a:pPr hangingPunct="0"/>
            <a:r>
              <a:rPr lang="en-US" dirty="0" smtClean="0"/>
              <a:t>Regulatory </a:t>
            </a:r>
            <a:r>
              <a:rPr lang="en-US" dirty="0"/>
              <a:t>policy-Regulatory policy is attempting to control or influence the behavior of individuals in the economy to alter the operation of the marketplace</a:t>
            </a:r>
            <a:r>
              <a:rPr lang="en-US" dirty="0" smtClean="0"/>
              <a:t>.</a:t>
            </a:r>
            <a:endParaRPr lang="en-US" dirty="0"/>
          </a:p>
        </p:txBody>
      </p:sp>
    </p:spTree>
    <p:extLst>
      <p:ext uri="{BB962C8B-B14F-4D97-AF65-F5344CB8AC3E}">
        <p14:creationId xmlns:p14="http://schemas.microsoft.com/office/powerpoint/2010/main" val="10375703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3999" cy="5943601"/>
          </a:xfrm>
        </p:spPr>
        <p:txBody>
          <a:bodyPr>
            <a:normAutofit/>
          </a:bodyPr>
          <a:lstStyle/>
          <a:p>
            <a:pPr hangingPunct="0"/>
            <a:r>
              <a:rPr lang="en-US" dirty="0"/>
              <a:t>Control of the tools </a:t>
            </a:r>
            <a:r>
              <a:rPr lang="en-US" dirty="0" smtClean="0"/>
              <a:t>of macroeconomic management is </a:t>
            </a:r>
            <a:r>
              <a:rPr lang="en-US" dirty="0"/>
              <a:t>not in the hands of any single policy actor.  Rather, economic policy making tends to be decentralized, lacking coordination. </a:t>
            </a:r>
            <a:endParaRPr lang="en-US" dirty="0" smtClean="0"/>
          </a:p>
          <a:p>
            <a:pPr hangingPunct="0"/>
            <a:r>
              <a:rPr lang="en-US" dirty="0" smtClean="0"/>
              <a:t>The </a:t>
            </a:r>
            <a:r>
              <a:rPr lang="en-US" dirty="0"/>
              <a:t>president has more control over fiscal and regulatory policy than any other actor.  However, the president is not free to work his will on the system</a:t>
            </a:r>
            <a:r>
              <a:rPr lang="en-US" dirty="0" smtClean="0"/>
              <a:t>. Congress and the bureaucracy clearly constrain the president and he is dependent on them for implementation.  </a:t>
            </a:r>
            <a:endParaRPr lang="en-US" dirty="0"/>
          </a:p>
          <a:p>
            <a:pPr hangingPunct="0"/>
            <a:r>
              <a:rPr lang="en-US" dirty="0"/>
              <a:t>The Federal Reserve Board is the primary actor responsible for monetary policy</a:t>
            </a:r>
            <a:r>
              <a:rPr lang="en-US" dirty="0" smtClean="0"/>
              <a:t>. It tends to be independent by design as we will discuss later.</a:t>
            </a:r>
            <a:endParaRPr lang="en-US" dirty="0"/>
          </a:p>
        </p:txBody>
      </p:sp>
    </p:spTree>
    <p:extLst>
      <p:ext uri="{BB962C8B-B14F-4D97-AF65-F5344CB8AC3E}">
        <p14:creationId xmlns:p14="http://schemas.microsoft.com/office/powerpoint/2010/main" val="3794785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Fiscal Policy Theory</a:t>
            </a:r>
            <a:endParaRPr lang="en-US" dirty="0"/>
          </a:p>
        </p:txBody>
      </p:sp>
      <p:sp>
        <p:nvSpPr>
          <p:cNvPr id="3" name="Content Placeholder 2"/>
          <p:cNvSpPr>
            <a:spLocks noGrp="1"/>
          </p:cNvSpPr>
          <p:nvPr>
            <p:ph idx="1"/>
          </p:nvPr>
        </p:nvSpPr>
        <p:spPr/>
        <p:txBody>
          <a:bodyPr/>
          <a:lstStyle/>
          <a:p>
            <a:r>
              <a:rPr lang="en-US" dirty="0" smtClean="0"/>
              <a:t>How does fiscal policy work? The next slide provides a very simplified explanation of how things work. </a:t>
            </a:r>
          </a:p>
          <a:p>
            <a:r>
              <a:rPr lang="en-US" dirty="0" smtClean="0"/>
              <a:t>Note, however, that the simple diagram is deceiving, in that it also allows great complexity.</a:t>
            </a:r>
            <a:endParaRPr lang="en-US" dirty="0"/>
          </a:p>
        </p:txBody>
      </p:sp>
    </p:spTree>
    <p:extLst>
      <p:ext uri="{BB962C8B-B14F-4D97-AF65-F5344CB8AC3E}">
        <p14:creationId xmlns:p14="http://schemas.microsoft.com/office/powerpoint/2010/main" val="3089015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0" y="29540"/>
            <a:ext cx="9144000" cy="6246964"/>
          </a:xfrm>
          <a:prstGeom prst="rect">
            <a:avLst/>
          </a:prstGeom>
          <a:noFill/>
          <a:ln>
            <a:noFill/>
          </a:ln>
        </p:spPr>
      </p:pic>
    </p:spTree>
    <p:extLst>
      <p:ext uri="{BB962C8B-B14F-4D97-AF65-F5344CB8AC3E}">
        <p14:creationId xmlns:p14="http://schemas.microsoft.com/office/powerpoint/2010/main" val="3293839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3999" cy="5943601"/>
          </a:xfrm>
        </p:spPr>
        <p:txBody>
          <a:bodyPr>
            <a:normAutofit lnSpcReduction="10000"/>
          </a:bodyPr>
          <a:lstStyle/>
          <a:p>
            <a:pPr hangingPunct="0"/>
            <a:r>
              <a:rPr lang="en-US" dirty="0" smtClean="0"/>
              <a:t>From the right side, consumers </a:t>
            </a:r>
            <a:r>
              <a:rPr lang="en-US" dirty="0"/>
              <a:t>buy, which sends money back to producers for further production. In turn, producers pay consumers for their work, which sends money back for further consumption</a:t>
            </a:r>
            <a:r>
              <a:rPr lang="en-US" dirty="0" smtClean="0"/>
              <a:t>.</a:t>
            </a:r>
            <a:endParaRPr lang="en-US" dirty="0"/>
          </a:p>
          <a:p>
            <a:pPr hangingPunct="0"/>
            <a:r>
              <a:rPr lang="en-US" dirty="0"/>
              <a:t>Leakages on the top arrows involve money taken out of the personal consumption stream for domestic commodities</a:t>
            </a:r>
            <a:r>
              <a:rPr lang="en-US" dirty="0" smtClean="0"/>
              <a:t>.</a:t>
            </a:r>
            <a:endParaRPr lang="en-US" dirty="0"/>
          </a:p>
          <a:p>
            <a:pPr hangingPunct="0"/>
            <a:r>
              <a:rPr lang="en-US" dirty="0"/>
              <a:t>Injections on the bottom arrows involve money injected into the </a:t>
            </a:r>
            <a:r>
              <a:rPr lang="en-US" dirty="0" smtClean="0"/>
              <a:t>income </a:t>
            </a:r>
            <a:r>
              <a:rPr lang="en-US" dirty="0"/>
              <a:t>stream </a:t>
            </a:r>
            <a:r>
              <a:rPr lang="en-US" dirty="0" smtClean="0"/>
              <a:t>from consumers and to producers by </a:t>
            </a:r>
            <a:r>
              <a:rPr lang="en-US" dirty="0"/>
              <a:t>government, investors, and foreign consumption</a:t>
            </a:r>
            <a:r>
              <a:rPr lang="en-US" dirty="0" smtClean="0"/>
              <a:t>.</a:t>
            </a:r>
          </a:p>
          <a:p>
            <a:pPr hangingPunct="0"/>
            <a:r>
              <a:rPr lang="en-US" dirty="0" smtClean="0"/>
              <a:t>It is easy to see from this model how various macroeconomic factors (taxing, saving, importing, spending, investing, exporting) affect consumption and production. Leakages diminish domestic consumption and production; injections stimulate domestic consumption and production.</a:t>
            </a:r>
            <a:endParaRPr lang="en-US" dirty="0"/>
          </a:p>
        </p:txBody>
      </p:sp>
    </p:spTree>
    <p:extLst>
      <p:ext uri="{BB962C8B-B14F-4D97-AF65-F5344CB8AC3E}">
        <p14:creationId xmlns:p14="http://schemas.microsoft.com/office/powerpoint/2010/main" val="3499142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156211"/>
            <a:ext cx="8042276" cy="5787390"/>
          </a:xfrm>
        </p:spPr>
        <p:txBody>
          <a:bodyPr>
            <a:normAutofit lnSpcReduction="10000"/>
          </a:bodyPr>
          <a:lstStyle/>
          <a:p>
            <a:r>
              <a:rPr lang="en-US" sz="2200" dirty="0" smtClean="0"/>
              <a:t>Another example, what is the effect of tariffs on the elements of our income flow model if we assume that there is equal retaliation from the country which is the subject of tariffs. It is easy to see that national income declines when there are tariffs, because both imports and exports decline. </a:t>
            </a:r>
          </a:p>
          <a:p>
            <a:r>
              <a:rPr lang="en-US" sz="2200" dirty="0" smtClean="0"/>
              <a:t>Suppose the other country does not retaliate. It is easy to see that the leakage at imports declines, which means that domestic income will be higher. Of course, other countries will typically retaliate to protect their own interests.</a:t>
            </a:r>
          </a:p>
          <a:p>
            <a:r>
              <a:rPr lang="en-US" sz="2200" dirty="0" smtClean="0"/>
              <a:t>Of course, none of this accounts for higher prices for imports due to tariffs, as well as domestic business’s ability to raise prices with less competition. The income flow model does not account for this phenomenon, which is outside the model. </a:t>
            </a:r>
          </a:p>
          <a:p>
            <a:endParaRPr lang="en-US" sz="2200" dirty="0"/>
          </a:p>
        </p:txBody>
      </p:sp>
    </p:spTree>
    <p:extLst>
      <p:ext uri="{BB962C8B-B14F-4D97-AF65-F5344CB8AC3E}">
        <p14:creationId xmlns:p14="http://schemas.microsoft.com/office/powerpoint/2010/main" val="3855804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19445"/>
          </a:xfrm>
        </p:spPr>
        <p:txBody>
          <a:bodyPr/>
          <a:lstStyle/>
          <a:p>
            <a:r>
              <a:rPr lang="en-US" sz="3600" dirty="0" smtClean="0"/>
              <a:t>A Mathematic Version of the Theory</a:t>
            </a:r>
            <a:endParaRPr lang="en-US" sz="3600" dirty="0"/>
          </a:p>
        </p:txBody>
      </p:sp>
      <p:sp>
        <p:nvSpPr>
          <p:cNvPr id="3" name="Content Placeholder 2"/>
          <p:cNvSpPr>
            <a:spLocks noGrp="1"/>
          </p:cNvSpPr>
          <p:nvPr>
            <p:ph idx="1"/>
          </p:nvPr>
        </p:nvSpPr>
        <p:spPr>
          <a:xfrm>
            <a:off x="0" y="827020"/>
            <a:ext cx="9144000" cy="6030979"/>
          </a:xfrm>
        </p:spPr>
        <p:txBody>
          <a:bodyPr>
            <a:normAutofit fontScale="92500" lnSpcReduction="10000"/>
          </a:bodyPr>
          <a:lstStyle/>
          <a:p>
            <a:pPr hangingPunct="0"/>
            <a:r>
              <a:rPr lang="en-US" dirty="0"/>
              <a:t>Income is what is present on both loops. Define C as consumption, I as investment or savings (presumed to be equal), G as government spending or taxing (presumed no deficits), and Z as exports-imports, </a:t>
            </a:r>
            <a:r>
              <a:rPr lang="en-US" dirty="0" smtClean="0"/>
              <a:t>then</a:t>
            </a:r>
            <a:endParaRPr lang="en-US" dirty="0"/>
          </a:p>
          <a:p>
            <a:pPr hangingPunct="0"/>
            <a:r>
              <a:rPr lang="en-US" dirty="0"/>
              <a:t>Income </a:t>
            </a:r>
            <a:r>
              <a:rPr lang="en-US" dirty="0" smtClean="0"/>
              <a:t>(GDP) = </a:t>
            </a:r>
            <a:r>
              <a:rPr lang="en-US" dirty="0"/>
              <a:t>C + I + G + </a:t>
            </a:r>
            <a:r>
              <a:rPr lang="en-US" dirty="0" smtClean="0"/>
              <a:t>Z</a:t>
            </a:r>
            <a:endParaRPr lang="en-US" dirty="0"/>
          </a:p>
          <a:p>
            <a:pPr hangingPunct="0"/>
            <a:r>
              <a:rPr lang="en-US" dirty="0"/>
              <a:t>Also, note some </a:t>
            </a:r>
            <a:r>
              <a:rPr lang="en-US" dirty="0" smtClean="0"/>
              <a:t>very powerful identities.</a:t>
            </a:r>
            <a:endParaRPr lang="en-US" dirty="0"/>
          </a:p>
          <a:p>
            <a:pPr hangingPunct="0"/>
            <a:r>
              <a:rPr lang="en-US" dirty="0" smtClean="0"/>
              <a:t>(Govt</a:t>
            </a:r>
            <a:r>
              <a:rPr lang="en-US" dirty="0"/>
              <a:t>. </a:t>
            </a:r>
            <a:r>
              <a:rPr lang="en-US" dirty="0" smtClean="0"/>
              <a:t>Spending-Taxes) </a:t>
            </a:r>
            <a:r>
              <a:rPr lang="en-US" dirty="0"/>
              <a:t>+ </a:t>
            </a:r>
            <a:r>
              <a:rPr lang="en-US" dirty="0" smtClean="0"/>
              <a:t>(Investment-Savings) </a:t>
            </a:r>
            <a:r>
              <a:rPr lang="en-US" dirty="0"/>
              <a:t>+ (Exports - Imports)=</a:t>
            </a:r>
            <a:r>
              <a:rPr lang="en-US" dirty="0" smtClean="0"/>
              <a:t>0</a:t>
            </a:r>
          </a:p>
          <a:p>
            <a:pPr hangingPunct="0"/>
            <a:r>
              <a:rPr lang="en-US" dirty="0" smtClean="0"/>
              <a:t>What if we relax our assumptions of equal savings/investment, no government deficits, or no trade surplus/deficit? We can use this identity to flesh out the implications of each using the preceding identity.</a:t>
            </a:r>
          </a:p>
          <a:p>
            <a:pPr hangingPunct="0"/>
            <a:r>
              <a:rPr lang="en-US" dirty="0" smtClean="0"/>
              <a:t>For example, what is the effect of deficits on investment and savings, holding exports and imports constant and equal? Since this is an identity, (investment-savings) must decline.</a:t>
            </a:r>
          </a:p>
        </p:txBody>
      </p:sp>
    </p:spTree>
    <p:extLst>
      <p:ext uri="{BB962C8B-B14F-4D97-AF65-F5344CB8AC3E}">
        <p14:creationId xmlns:p14="http://schemas.microsoft.com/office/powerpoint/2010/main" val="911437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0"/>
            <a:ext cx="8042276" cy="5943601"/>
          </a:xfrm>
        </p:spPr>
        <p:txBody>
          <a:bodyPr>
            <a:normAutofit fontScale="92500"/>
          </a:bodyPr>
          <a:lstStyle/>
          <a:p>
            <a:pPr hangingPunct="0"/>
            <a:r>
              <a:rPr lang="en-US" dirty="0"/>
              <a:t>Many of the New Deal reforms were intended to stabilize the U.S. economy through time. These include unemployment compensation, welfare, and a variety of other benefits that kick in during hard times</a:t>
            </a:r>
            <a:r>
              <a:rPr lang="en-US" dirty="0" smtClean="0"/>
              <a:t>.</a:t>
            </a:r>
            <a:endParaRPr lang="en-US" dirty="0"/>
          </a:p>
          <a:p>
            <a:pPr hangingPunct="0"/>
            <a:r>
              <a:rPr lang="en-US" dirty="0"/>
              <a:t>The Employment Act of 1946 made the president responsible for the operation of the U.S. economy. The president was given a Council of Economic Advisors to assist, and was required to submit to Congress </a:t>
            </a:r>
            <a:r>
              <a:rPr lang="en-US" dirty="0" smtClean="0"/>
              <a:t>an </a:t>
            </a:r>
            <a:r>
              <a:rPr lang="en-US" dirty="0"/>
              <a:t>Annual Economic Report. The president routinely also gives an an </a:t>
            </a:r>
            <a:r>
              <a:rPr lang="en-US" dirty="0">
                <a:hlinkClick r:id="rId2"/>
              </a:rPr>
              <a:t>Annual Economic </a:t>
            </a:r>
            <a:r>
              <a:rPr lang="en-US" dirty="0" smtClean="0">
                <a:hlinkClick r:id="rId2"/>
              </a:rPr>
              <a:t>Report </a:t>
            </a:r>
            <a:r>
              <a:rPr lang="en-US" dirty="0" smtClean="0"/>
              <a:t>to </a:t>
            </a:r>
            <a:r>
              <a:rPr lang="en-US" dirty="0"/>
              <a:t>Congress. </a:t>
            </a:r>
          </a:p>
          <a:p>
            <a:pPr hangingPunct="0"/>
            <a:r>
              <a:rPr lang="en-US" dirty="0"/>
              <a:t> The political science research shows that Presidents are held accountable by the public for a bad economy; however, they may not be given full credit for a good economy</a:t>
            </a:r>
            <a:r>
              <a:rPr lang="en-US" dirty="0" smtClean="0"/>
              <a:t>. The relation is asymmetrical</a:t>
            </a:r>
            <a:endParaRPr lang="en-US" dirty="0"/>
          </a:p>
          <a:p>
            <a:pPr hangingPunct="0"/>
            <a:endParaRPr lang="en-US" dirty="0"/>
          </a:p>
          <a:p>
            <a:endParaRPr lang="en-US" dirty="0"/>
          </a:p>
        </p:txBody>
      </p:sp>
    </p:spTree>
    <p:extLst>
      <p:ext uri="{BB962C8B-B14F-4D97-AF65-F5344CB8AC3E}">
        <p14:creationId xmlns:p14="http://schemas.microsoft.com/office/powerpoint/2010/main" val="3377437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88293"/>
            <a:ext cx="8042276" cy="5855308"/>
          </a:xfrm>
        </p:spPr>
        <p:txBody>
          <a:bodyPr>
            <a:normAutofit/>
          </a:bodyPr>
          <a:lstStyle/>
          <a:p>
            <a:r>
              <a:rPr lang="en-US" sz="2200" dirty="0" smtClean="0"/>
              <a:t>Again, fiscal </a:t>
            </a:r>
            <a:r>
              <a:rPr lang="en-US" sz="2200" dirty="0"/>
              <a:t>policy is involved with the activities of government that affect these relationships. It is policy affecting income, consumption, </a:t>
            </a:r>
            <a:r>
              <a:rPr lang="en-US" sz="2200" dirty="0" smtClean="0"/>
              <a:t>taxation</a:t>
            </a:r>
            <a:r>
              <a:rPr lang="en-US" sz="2200" dirty="0"/>
              <a:t>, government spending, saving, investment, exports, and imports.</a:t>
            </a:r>
          </a:p>
          <a:p>
            <a:endParaRPr lang="en-US" sz="2200" dirty="0"/>
          </a:p>
        </p:txBody>
      </p:sp>
    </p:spTree>
    <p:extLst>
      <p:ext uri="{BB962C8B-B14F-4D97-AF65-F5344CB8AC3E}">
        <p14:creationId xmlns:p14="http://schemas.microsoft.com/office/powerpoint/2010/main" val="1903356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63750"/>
          </a:xfrm>
        </p:spPr>
        <p:txBody>
          <a:bodyPr/>
          <a:lstStyle/>
          <a:p>
            <a:r>
              <a:rPr lang="en-US" sz="3600" dirty="0" smtClean="0"/>
              <a:t>Tax Policy</a:t>
            </a:r>
            <a:endParaRPr lang="en-US" sz="3600" dirty="0"/>
          </a:p>
        </p:txBody>
      </p:sp>
      <p:sp>
        <p:nvSpPr>
          <p:cNvPr id="3" name="Content Placeholder 2"/>
          <p:cNvSpPr>
            <a:spLocks noGrp="1"/>
          </p:cNvSpPr>
          <p:nvPr>
            <p:ph idx="1"/>
          </p:nvPr>
        </p:nvSpPr>
        <p:spPr>
          <a:xfrm>
            <a:off x="549275" y="871326"/>
            <a:ext cx="8042276" cy="5072275"/>
          </a:xfrm>
        </p:spPr>
        <p:txBody>
          <a:bodyPr>
            <a:normAutofit lnSpcReduction="10000"/>
          </a:bodyPr>
          <a:lstStyle/>
          <a:p>
            <a:pPr hangingPunct="0"/>
            <a:r>
              <a:rPr lang="en-US" dirty="0" smtClean="0"/>
              <a:t>Tax </a:t>
            </a:r>
            <a:r>
              <a:rPr lang="en-US" dirty="0"/>
              <a:t>policy is formulated by Congress and the president acting in concert through the democratic process. </a:t>
            </a:r>
            <a:endParaRPr lang="en-US" dirty="0" smtClean="0"/>
          </a:p>
          <a:p>
            <a:pPr hangingPunct="0"/>
            <a:r>
              <a:rPr lang="en-US" dirty="0" smtClean="0"/>
              <a:t>Tax policy includes policies relative to excises, income taxes, tariffs, etc. </a:t>
            </a:r>
            <a:endParaRPr lang="en-US" dirty="0"/>
          </a:p>
          <a:p>
            <a:pPr hangingPunct="0"/>
            <a:r>
              <a:rPr lang="en-US" dirty="0"/>
              <a:t>Tax policy is a very important means whereby presidents and Congress affect the </a:t>
            </a:r>
            <a:r>
              <a:rPr lang="en-US" dirty="0" err="1" smtClean="0"/>
              <a:t>macroeconomy</a:t>
            </a:r>
            <a:r>
              <a:rPr lang="en-US" dirty="0" smtClean="0"/>
              <a:t>.</a:t>
            </a:r>
          </a:p>
          <a:p>
            <a:pPr hangingPunct="0"/>
            <a:r>
              <a:rPr lang="en-US" dirty="0" smtClean="0"/>
              <a:t>Again, tax </a:t>
            </a:r>
            <a:r>
              <a:rPr lang="en-US" dirty="0"/>
              <a:t>policy generally has implications for saving, spending, and other </a:t>
            </a:r>
            <a:r>
              <a:rPr lang="en-US" dirty="0" smtClean="0"/>
              <a:t>incentives.</a:t>
            </a:r>
          </a:p>
          <a:p>
            <a:pPr hangingPunct="0"/>
            <a:r>
              <a:rPr lang="en-US" dirty="0" smtClean="0"/>
              <a:t>Tax </a:t>
            </a:r>
            <a:r>
              <a:rPr lang="en-US" dirty="0"/>
              <a:t>policy, along with spending policy also affects </a:t>
            </a:r>
            <a:r>
              <a:rPr lang="en-US" dirty="0" smtClean="0"/>
              <a:t>savings, investment, imports, exports, interest rates and monetary </a:t>
            </a:r>
            <a:r>
              <a:rPr lang="en-US" dirty="0"/>
              <a:t>policy.</a:t>
            </a:r>
          </a:p>
          <a:p>
            <a:endParaRPr lang="en-US" dirty="0"/>
          </a:p>
        </p:txBody>
      </p:sp>
    </p:spTree>
    <p:extLst>
      <p:ext uri="{BB962C8B-B14F-4D97-AF65-F5344CB8AC3E}">
        <p14:creationId xmlns:p14="http://schemas.microsoft.com/office/powerpoint/2010/main" val="1481862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48982"/>
          </a:xfrm>
        </p:spPr>
        <p:txBody>
          <a:bodyPr/>
          <a:lstStyle/>
          <a:p>
            <a:r>
              <a:rPr lang="en-US" sz="3600" dirty="0" smtClean="0"/>
              <a:t>Criteria for Evaluating Tax Policy</a:t>
            </a:r>
            <a:endParaRPr lang="en-US" sz="3600" dirty="0"/>
          </a:p>
        </p:txBody>
      </p:sp>
      <p:sp>
        <p:nvSpPr>
          <p:cNvPr id="3" name="Content Placeholder 2"/>
          <p:cNvSpPr>
            <a:spLocks noGrp="1"/>
          </p:cNvSpPr>
          <p:nvPr>
            <p:ph idx="1"/>
          </p:nvPr>
        </p:nvSpPr>
        <p:spPr>
          <a:xfrm>
            <a:off x="0" y="856558"/>
            <a:ext cx="9143999" cy="6001442"/>
          </a:xfrm>
        </p:spPr>
        <p:txBody>
          <a:bodyPr>
            <a:normAutofit/>
          </a:bodyPr>
          <a:lstStyle/>
          <a:p>
            <a:pPr lvl="0" hangingPunct="0"/>
            <a:r>
              <a:rPr lang="en-US" dirty="0" smtClean="0"/>
              <a:t>Economic </a:t>
            </a:r>
            <a:r>
              <a:rPr lang="en-US" dirty="0"/>
              <a:t>Effects- </a:t>
            </a:r>
            <a:r>
              <a:rPr lang="en-US" dirty="0" smtClean="0"/>
              <a:t>Effect </a:t>
            </a:r>
            <a:r>
              <a:rPr lang="en-US" dirty="0"/>
              <a:t>on the </a:t>
            </a:r>
            <a:r>
              <a:rPr lang="en-US" dirty="0" smtClean="0"/>
              <a:t>Economy at Large, as well as its components (C+I+Z).</a:t>
            </a:r>
            <a:endParaRPr lang="en-US" dirty="0"/>
          </a:p>
          <a:p>
            <a:pPr lvl="0" hangingPunct="0"/>
            <a:r>
              <a:rPr lang="en-US" dirty="0"/>
              <a:t>Economic Neutrality- Should not benefit some at the expense of others.</a:t>
            </a:r>
          </a:p>
          <a:p>
            <a:pPr lvl="0" hangingPunct="0"/>
            <a:r>
              <a:rPr lang="en-US" dirty="0"/>
              <a:t>Buoyancy- Tax system should maintain itself regardless of the economy.</a:t>
            </a:r>
          </a:p>
          <a:p>
            <a:pPr lvl="0" hangingPunct="0"/>
            <a:r>
              <a:rPr lang="en-US" dirty="0"/>
              <a:t>Distributive consequences- Equity effects.  </a:t>
            </a:r>
          </a:p>
        </p:txBody>
      </p:sp>
    </p:spTree>
    <p:extLst>
      <p:ext uri="{BB962C8B-B14F-4D97-AF65-F5344CB8AC3E}">
        <p14:creationId xmlns:p14="http://schemas.microsoft.com/office/powerpoint/2010/main" val="3021866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Distributional Consequences of Taxes</a:t>
            </a:r>
            <a:endParaRPr lang="en-US" sz="3600" dirty="0"/>
          </a:p>
        </p:txBody>
      </p:sp>
      <p:sp>
        <p:nvSpPr>
          <p:cNvPr id="3" name="Content Placeholder 2"/>
          <p:cNvSpPr>
            <a:spLocks noGrp="1"/>
          </p:cNvSpPr>
          <p:nvPr>
            <p:ph idx="1"/>
          </p:nvPr>
        </p:nvSpPr>
        <p:spPr>
          <a:xfrm>
            <a:off x="0" y="1600201"/>
            <a:ext cx="9143999" cy="4343400"/>
          </a:xfrm>
        </p:spPr>
        <p:txBody>
          <a:bodyPr>
            <a:normAutofit fontScale="70000" lnSpcReduction="20000"/>
          </a:bodyPr>
          <a:lstStyle/>
          <a:p>
            <a:pPr hangingPunct="0"/>
            <a:r>
              <a:rPr lang="en-US" dirty="0"/>
              <a:t>Taxes can be </a:t>
            </a:r>
            <a:r>
              <a:rPr lang="en-US" dirty="0" smtClean="0"/>
              <a:t>progressive</a:t>
            </a:r>
            <a:r>
              <a:rPr lang="en-US" dirty="0"/>
              <a:t>, proportional, or regressive.  </a:t>
            </a:r>
          </a:p>
          <a:p>
            <a:pPr hangingPunct="0"/>
            <a:r>
              <a:rPr lang="en-US" dirty="0"/>
              <a:t>Progressive taxation means that those with higher incomes pay proportionately more of their income relative to those with low incomes. </a:t>
            </a:r>
            <a:r>
              <a:rPr lang="en-US" dirty="0" smtClean="0"/>
              <a:t>Examples: the income tax, estate taxes. Emphasizes “equal results”. </a:t>
            </a:r>
            <a:endParaRPr lang="en-US" dirty="0"/>
          </a:p>
          <a:p>
            <a:pPr hangingPunct="0"/>
            <a:r>
              <a:rPr lang="en-US" dirty="0"/>
              <a:t>Regressive taxation means that those with higher incomes pay proportionately less of their incomes relative to those with low incomes. Examples: </a:t>
            </a:r>
            <a:r>
              <a:rPr lang="en-US" dirty="0" smtClean="0"/>
              <a:t>the </a:t>
            </a:r>
            <a:r>
              <a:rPr lang="en-US" dirty="0"/>
              <a:t>sales tax, excise </a:t>
            </a:r>
            <a:r>
              <a:rPr lang="en-US" dirty="0" smtClean="0"/>
              <a:t>taxes, sin taxes. Deemphasizes “equal results”.</a:t>
            </a:r>
            <a:endParaRPr lang="en-US" dirty="0"/>
          </a:p>
          <a:p>
            <a:pPr hangingPunct="0"/>
            <a:r>
              <a:rPr lang="en-US" dirty="0" smtClean="0"/>
              <a:t>Proportional </a:t>
            </a:r>
            <a:r>
              <a:rPr lang="en-US" dirty="0"/>
              <a:t>taxation means that the tax rate remains the same </a:t>
            </a:r>
            <a:r>
              <a:rPr lang="en-US" dirty="0" smtClean="0"/>
              <a:t>for all groups regardless </a:t>
            </a:r>
            <a:r>
              <a:rPr lang="en-US" dirty="0"/>
              <a:t>of income. </a:t>
            </a:r>
            <a:r>
              <a:rPr lang="en-US" dirty="0" smtClean="0"/>
              <a:t>Also called a flat tax. Examples: Social Security tax, sales taxes, excise taxes. Emphasizes “equal treatment”. </a:t>
            </a:r>
          </a:p>
          <a:p>
            <a:pPr hangingPunct="0"/>
            <a:r>
              <a:rPr lang="en-US" dirty="0" smtClean="0"/>
              <a:t>Note that these groups may not be mutually exclusive. That is a proportional tax may also be regressive due to its effects on individual taxpayers.</a:t>
            </a:r>
            <a:endParaRPr lang="en-US" dirty="0"/>
          </a:p>
        </p:txBody>
      </p:sp>
    </p:spTree>
    <p:extLst>
      <p:ext uri="{BB962C8B-B14F-4D97-AF65-F5344CB8AC3E}">
        <p14:creationId xmlns:p14="http://schemas.microsoft.com/office/powerpoint/2010/main" val="2336155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45604"/>
          </a:xfrm>
        </p:spPr>
        <p:txBody>
          <a:bodyPr/>
          <a:lstStyle/>
          <a:p>
            <a:r>
              <a:rPr lang="en-US" sz="3600" dirty="0" smtClean="0"/>
              <a:t>Specific Taxes</a:t>
            </a:r>
            <a:endParaRPr lang="en-US" sz="3600" dirty="0"/>
          </a:p>
        </p:txBody>
      </p:sp>
      <p:sp>
        <p:nvSpPr>
          <p:cNvPr id="3" name="Content Placeholder 2"/>
          <p:cNvSpPr>
            <a:spLocks noGrp="1"/>
          </p:cNvSpPr>
          <p:nvPr>
            <p:ph idx="1"/>
          </p:nvPr>
        </p:nvSpPr>
        <p:spPr>
          <a:xfrm>
            <a:off x="0" y="900862"/>
            <a:ext cx="9143999" cy="5042739"/>
          </a:xfrm>
        </p:spPr>
        <p:txBody>
          <a:bodyPr>
            <a:normAutofit lnSpcReduction="10000"/>
          </a:bodyPr>
          <a:lstStyle/>
          <a:p>
            <a:pPr hangingPunct="0"/>
            <a:r>
              <a:rPr lang="en-US" dirty="0"/>
              <a:t>Income Tax- tends to be progressive</a:t>
            </a:r>
            <a:r>
              <a:rPr lang="en-US" dirty="0" smtClean="0"/>
              <a:t>.</a:t>
            </a:r>
            <a:endParaRPr lang="en-US" dirty="0"/>
          </a:p>
          <a:p>
            <a:pPr hangingPunct="0"/>
            <a:r>
              <a:rPr lang="en-US" dirty="0"/>
              <a:t>Consumption </a:t>
            </a:r>
            <a:r>
              <a:rPr lang="en-US" dirty="0" smtClean="0"/>
              <a:t>tax- tends to be regressive. This includes the </a:t>
            </a:r>
            <a:r>
              <a:rPr lang="en-US" dirty="0"/>
              <a:t>sales tax, value added </a:t>
            </a:r>
            <a:r>
              <a:rPr lang="en-US" dirty="0" smtClean="0"/>
              <a:t>tax (Europe), </a:t>
            </a:r>
            <a:r>
              <a:rPr lang="en-US" dirty="0"/>
              <a:t>tariffs, and excise taxes (alcohol and tobacco</a:t>
            </a:r>
            <a:r>
              <a:rPr lang="en-US" dirty="0" smtClean="0"/>
              <a:t>). Wealthy people do consume more. However, they consume proportionately less of their income than low and middle income groups. </a:t>
            </a:r>
            <a:endParaRPr lang="en-US" dirty="0"/>
          </a:p>
          <a:p>
            <a:pPr hangingPunct="0"/>
            <a:r>
              <a:rPr lang="en-US" dirty="0"/>
              <a:t>Property tax- tends to be progressive. The wealthy tend to own more property than the poor or middle class</a:t>
            </a:r>
            <a:r>
              <a:rPr lang="en-US" dirty="0" smtClean="0"/>
              <a:t>.</a:t>
            </a:r>
            <a:endParaRPr lang="en-US" dirty="0"/>
          </a:p>
          <a:p>
            <a:pPr hangingPunct="0"/>
            <a:r>
              <a:rPr lang="en-US" dirty="0"/>
              <a:t>User fees- tolls or airport use fees are examples- tends to be regressive since the bulk of the tax falls on the larger population, rather than being directed toward upper incomes</a:t>
            </a:r>
            <a:r>
              <a:rPr lang="en-US" dirty="0" smtClean="0"/>
              <a:t>.</a:t>
            </a:r>
            <a:endParaRPr lang="en-US" dirty="0"/>
          </a:p>
        </p:txBody>
      </p:sp>
    </p:spTree>
    <p:extLst>
      <p:ext uri="{BB962C8B-B14F-4D97-AF65-F5344CB8AC3E}">
        <p14:creationId xmlns:p14="http://schemas.microsoft.com/office/powerpoint/2010/main" val="1019513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88651"/>
          </a:xfrm>
        </p:spPr>
        <p:txBody>
          <a:bodyPr/>
          <a:lstStyle/>
          <a:p>
            <a:r>
              <a:rPr lang="en-US" sz="3600" dirty="0" smtClean="0"/>
              <a:t>Implications of Not Collecting Enough in Taxes</a:t>
            </a:r>
            <a:endParaRPr lang="en-US" sz="3600" dirty="0"/>
          </a:p>
        </p:txBody>
      </p:sp>
      <p:sp>
        <p:nvSpPr>
          <p:cNvPr id="3" name="Content Placeholder 2"/>
          <p:cNvSpPr>
            <a:spLocks noGrp="1"/>
          </p:cNvSpPr>
          <p:nvPr>
            <p:ph idx="1"/>
          </p:nvPr>
        </p:nvSpPr>
        <p:spPr>
          <a:xfrm>
            <a:off x="0" y="1600201"/>
            <a:ext cx="9143999" cy="4343400"/>
          </a:xfrm>
        </p:spPr>
        <p:txBody>
          <a:bodyPr>
            <a:normAutofit/>
          </a:bodyPr>
          <a:lstStyle/>
          <a:p>
            <a:pPr hangingPunct="0"/>
            <a:r>
              <a:rPr lang="en-US" dirty="0"/>
              <a:t>A failure to collect an adequate amount in taxes </a:t>
            </a:r>
            <a:r>
              <a:rPr lang="en-US" dirty="0" smtClean="0"/>
              <a:t>results </a:t>
            </a:r>
            <a:r>
              <a:rPr lang="en-US" dirty="0"/>
              <a:t>in government </a:t>
            </a:r>
            <a:r>
              <a:rPr lang="en-US" dirty="0" smtClean="0"/>
              <a:t>deficits and debt.  </a:t>
            </a:r>
            <a:r>
              <a:rPr lang="en-US" dirty="0"/>
              <a:t>As a result, the government must issue bonds in order to finance the extra spending.  </a:t>
            </a:r>
          </a:p>
          <a:p>
            <a:pPr hangingPunct="0"/>
            <a:r>
              <a:rPr lang="en-US" dirty="0"/>
              <a:t>When the government issues bonds, </a:t>
            </a:r>
            <a:r>
              <a:rPr lang="en-US" dirty="0" smtClean="0"/>
              <a:t>someone must buy the bonds. This market competes </a:t>
            </a:r>
            <a:r>
              <a:rPr lang="en-US" dirty="0"/>
              <a:t>with private investors for capital.  This in turn </a:t>
            </a:r>
            <a:r>
              <a:rPr lang="en-US" dirty="0" smtClean="0"/>
              <a:t>can move </a:t>
            </a:r>
            <a:r>
              <a:rPr lang="en-US" dirty="0"/>
              <a:t>interest rates up, which effectively becomes a tax on the rest of society</a:t>
            </a:r>
            <a:r>
              <a:rPr lang="en-US" dirty="0" smtClean="0"/>
              <a:t>.</a:t>
            </a:r>
            <a:endParaRPr lang="en-US" dirty="0"/>
          </a:p>
          <a:p>
            <a:pPr hangingPunct="0"/>
            <a:r>
              <a:rPr lang="en-US" dirty="0"/>
              <a:t>So one way or the other we pay. Higher taxes to fund spending, or higher interest rates to fund deficits.  Both can be costly</a:t>
            </a:r>
            <a:r>
              <a:rPr lang="en-US" dirty="0" smtClean="0"/>
              <a:t>.</a:t>
            </a:r>
            <a:endParaRPr lang="en-US" dirty="0"/>
          </a:p>
          <a:p>
            <a:endParaRPr lang="en-US" dirty="0"/>
          </a:p>
        </p:txBody>
      </p:sp>
    </p:spTree>
    <p:extLst>
      <p:ext uri="{BB962C8B-B14F-4D97-AF65-F5344CB8AC3E}">
        <p14:creationId xmlns:p14="http://schemas.microsoft.com/office/powerpoint/2010/main" val="35326915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00042"/>
          </a:xfrm>
        </p:spPr>
        <p:txBody>
          <a:bodyPr/>
          <a:lstStyle/>
          <a:p>
            <a:r>
              <a:rPr lang="en-US" sz="3600" dirty="0" smtClean="0"/>
              <a:t>Implications of Higher Interest Rates</a:t>
            </a:r>
            <a:endParaRPr lang="en-US" sz="3600" dirty="0"/>
          </a:p>
        </p:txBody>
      </p:sp>
      <p:sp>
        <p:nvSpPr>
          <p:cNvPr id="3" name="Content Placeholder 2"/>
          <p:cNvSpPr>
            <a:spLocks noGrp="1"/>
          </p:cNvSpPr>
          <p:nvPr>
            <p:ph idx="1"/>
          </p:nvPr>
        </p:nvSpPr>
        <p:spPr>
          <a:xfrm>
            <a:off x="0" y="1600201"/>
            <a:ext cx="9144000" cy="4343400"/>
          </a:xfrm>
        </p:spPr>
        <p:txBody>
          <a:bodyPr/>
          <a:lstStyle/>
          <a:p>
            <a:r>
              <a:rPr lang="en-US" dirty="0"/>
              <a:t>For example, higher interest rates can be pretty taxing, resulting in hundreds of thousands of dollars of extra mortgage costs</a:t>
            </a:r>
            <a:r>
              <a:rPr lang="en-US" dirty="0" smtClean="0"/>
              <a:t>. They may also be costly for purchasing automobiles and using a credit card. Consider the following loan amortization calculator to demonstrate this. </a:t>
            </a:r>
          </a:p>
          <a:p>
            <a:r>
              <a:rPr lang="en-US" dirty="0">
                <a:hlinkClick r:id="rId2"/>
              </a:rPr>
              <a:t>http://www.amortization-</a:t>
            </a:r>
            <a:r>
              <a:rPr lang="en-US" dirty="0" smtClean="0">
                <a:hlinkClick r:id="rId2"/>
              </a:rPr>
              <a:t>calc.com</a:t>
            </a:r>
            <a:r>
              <a:rPr lang="en-US" dirty="0" smtClean="0"/>
              <a:t> </a:t>
            </a:r>
            <a:endParaRPr lang="en-US" dirty="0"/>
          </a:p>
        </p:txBody>
      </p:sp>
    </p:spTree>
    <p:extLst>
      <p:ext uri="{BB962C8B-B14F-4D97-AF65-F5344CB8AC3E}">
        <p14:creationId xmlns:p14="http://schemas.microsoft.com/office/powerpoint/2010/main" val="36566784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01299"/>
          </a:xfrm>
        </p:spPr>
        <p:txBody>
          <a:bodyPr/>
          <a:lstStyle/>
          <a:p>
            <a:r>
              <a:rPr lang="en-US" sz="3200" dirty="0" smtClean="0"/>
              <a:t>Dynamic Trends in Top U.S. Tax Rates</a:t>
            </a:r>
            <a:endParaRPr lang="en-US" sz="32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723643"/>
            <a:ext cx="9144000" cy="8314518"/>
          </a:xfrm>
          <a:prstGeom prst="rect">
            <a:avLst/>
          </a:prstGeom>
          <a:noFill/>
          <a:ln>
            <a:noFill/>
          </a:ln>
        </p:spPr>
      </p:pic>
    </p:spTree>
    <p:extLst>
      <p:ext uri="{BB962C8B-B14F-4D97-AF65-F5344CB8AC3E}">
        <p14:creationId xmlns:p14="http://schemas.microsoft.com/office/powerpoint/2010/main" val="387210420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487351"/>
          </a:xfrm>
        </p:spPr>
        <p:txBody>
          <a:bodyPr/>
          <a:lstStyle/>
          <a:p>
            <a:r>
              <a:rPr lang="en-US" sz="3200" dirty="0"/>
              <a:t>I</a:t>
            </a:r>
            <a:r>
              <a:rPr lang="en-US" sz="3200" dirty="0" smtClean="0"/>
              <a:t>mplications </a:t>
            </a:r>
            <a:r>
              <a:rPr lang="en-US" sz="3200" dirty="0"/>
              <a:t>for </a:t>
            </a:r>
            <a:r>
              <a:rPr lang="en-US" sz="3200" dirty="0" smtClean="0"/>
              <a:t>Income </a:t>
            </a:r>
            <a:r>
              <a:rPr lang="en-US" sz="3200" dirty="0"/>
              <a:t>and </a:t>
            </a:r>
            <a:r>
              <a:rPr lang="en-US" sz="3200" dirty="0" smtClean="0"/>
              <a:t>Wealth Inequity</a:t>
            </a:r>
            <a:endParaRPr lang="en-US" sz="32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487353"/>
            <a:ext cx="9144000" cy="6370648"/>
          </a:xfrm>
          <a:prstGeom prst="rect">
            <a:avLst/>
          </a:prstGeom>
          <a:noFill/>
          <a:ln>
            <a:noFill/>
          </a:ln>
        </p:spPr>
      </p:pic>
    </p:spTree>
    <p:extLst>
      <p:ext uri="{BB962C8B-B14F-4D97-AF65-F5344CB8AC3E}">
        <p14:creationId xmlns:p14="http://schemas.microsoft.com/office/powerpoint/2010/main" val="196138312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3999" cy="5943601"/>
          </a:xfrm>
        </p:spPr>
        <p:txBody>
          <a:bodyPr/>
          <a:lstStyle/>
          <a:p>
            <a:pPr hangingPunct="0"/>
            <a:r>
              <a:rPr lang="en-US" b="1" dirty="0" smtClean="0"/>
              <a:t>The graph shows that the </a:t>
            </a:r>
            <a:r>
              <a:rPr lang="en-US" b="1" dirty="0"/>
              <a:t>U.S. tax system has grown increasingly regressive over time, </a:t>
            </a:r>
            <a:r>
              <a:rPr lang="en-US" b="1" dirty="0" smtClean="0"/>
              <a:t>with a sharp break around 1981, with </a:t>
            </a:r>
            <a:r>
              <a:rPr lang="en-US" b="1" dirty="0"/>
              <a:t>more and more income going to the upper income groups. </a:t>
            </a:r>
            <a:endParaRPr lang="en-US" b="1" u="sng" dirty="0"/>
          </a:p>
        </p:txBody>
      </p:sp>
    </p:spTree>
    <p:extLst>
      <p:ext uri="{BB962C8B-B14F-4D97-AF65-F5344CB8AC3E}">
        <p14:creationId xmlns:p14="http://schemas.microsoft.com/office/powerpoint/2010/main" val="2576444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0"/>
            <a:ext cx="8042276" cy="5943601"/>
          </a:xfrm>
        </p:spPr>
        <p:txBody>
          <a:bodyPr>
            <a:normAutofit fontScale="85000" lnSpcReduction="20000"/>
          </a:bodyPr>
          <a:lstStyle/>
          <a:p>
            <a:pPr hangingPunct="0"/>
            <a:r>
              <a:rPr lang="en-US" dirty="0"/>
              <a:t>Amendments </a:t>
            </a:r>
            <a:r>
              <a:rPr lang="en-US" dirty="0" smtClean="0"/>
              <a:t>in 1979 to </a:t>
            </a:r>
            <a:r>
              <a:rPr lang="en-US" dirty="0"/>
              <a:t>the Employment Act </a:t>
            </a:r>
            <a:r>
              <a:rPr lang="en-US" dirty="0" smtClean="0"/>
              <a:t>(</a:t>
            </a:r>
            <a:r>
              <a:rPr lang="en-US" dirty="0"/>
              <a:t>called the Humphrey-Hawkins Act) required the president to set full employment and inflation goals for achieving “full employment” Presidents have routinely ignored this requirement. </a:t>
            </a:r>
            <a:endParaRPr lang="en-US" dirty="0" smtClean="0"/>
          </a:p>
          <a:p>
            <a:pPr hangingPunct="0"/>
            <a:r>
              <a:rPr lang="en-US" dirty="0" smtClean="0"/>
              <a:t>This </a:t>
            </a:r>
            <a:r>
              <a:rPr lang="en-US" dirty="0" smtClean="0">
                <a:hlinkClick r:id="rId2"/>
              </a:rPr>
              <a:t>Humphrey-Hawkins Act </a:t>
            </a:r>
            <a:r>
              <a:rPr lang="en-US" dirty="0"/>
              <a:t>also made the U.S. Federal Reserve a co-party in stabilizing the economy. The Chairman of the Federal Reserve </a:t>
            </a:r>
            <a:r>
              <a:rPr lang="en-US" dirty="0" smtClean="0"/>
              <a:t>is required to issue </a:t>
            </a:r>
            <a:r>
              <a:rPr lang="en-US" dirty="0"/>
              <a:t>a report to Congress </a:t>
            </a:r>
            <a:r>
              <a:rPr lang="en-US" dirty="0" smtClean="0"/>
              <a:t>twice a year </a:t>
            </a:r>
            <a:r>
              <a:rPr lang="en-US" dirty="0"/>
              <a:t>on the state of the economy, and is </a:t>
            </a:r>
            <a:r>
              <a:rPr lang="en-US" dirty="0" smtClean="0"/>
              <a:t>also required </a:t>
            </a:r>
            <a:r>
              <a:rPr lang="en-US" dirty="0"/>
              <a:t>to testify before </a:t>
            </a:r>
            <a:r>
              <a:rPr lang="en-US" dirty="0" smtClean="0"/>
              <a:t>relevant committees </a:t>
            </a:r>
            <a:r>
              <a:rPr lang="en-US" dirty="0"/>
              <a:t>in both Houses periodically. See </a:t>
            </a:r>
            <a:r>
              <a:rPr lang="en-US" dirty="0">
                <a:hlinkClick r:id="rId3"/>
              </a:rPr>
              <a:t>https://www.federalreserve.gov/monetarypolicy/</a:t>
            </a:r>
            <a:r>
              <a:rPr lang="en-US" dirty="0" smtClean="0">
                <a:hlinkClick r:id="rId3"/>
              </a:rPr>
              <a:t>mpr_default.htm</a:t>
            </a:r>
            <a:r>
              <a:rPr lang="en-US" dirty="0" smtClean="0"/>
              <a:t> </a:t>
            </a:r>
            <a:endParaRPr lang="en-US" dirty="0"/>
          </a:p>
          <a:p>
            <a:pPr hangingPunct="0"/>
            <a:r>
              <a:rPr lang="en-US" dirty="0"/>
              <a:t>How well have </a:t>
            </a:r>
            <a:r>
              <a:rPr lang="en-US" dirty="0" smtClean="0"/>
              <a:t>the New Deal, Employment Act, and Humphrey-Hawkins reforms </a:t>
            </a:r>
            <a:r>
              <a:rPr lang="en-US" dirty="0"/>
              <a:t>worked in stabilizing the U.S. economy</a:t>
            </a:r>
            <a:r>
              <a:rPr lang="en-US" dirty="0" smtClean="0"/>
              <a:t>?</a:t>
            </a:r>
            <a:br>
              <a:rPr lang="en-US" dirty="0" smtClean="0"/>
            </a:br>
            <a:endParaRPr lang="en-US" dirty="0" smtClean="0"/>
          </a:p>
          <a:p>
            <a:pPr hangingPunct="0"/>
            <a:r>
              <a:rPr lang="en-US" dirty="0" smtClean="0"/>
              <a:t>The next two slides contain graphs of U.S. economic growth and inflation throughout American history, along with shaded areas marking periods of recession/depression.</a:t>
            </a:r>
            <a:endParaRPr lang="en-US" dirty="0"/>
          </a:p>
        </p:txBody>
      </p:sp>
    </p:spTree>
    <p:extLst>
      <p:ext uri="{BB962C8B-B14F-4D97-AF65-F5344CB8AC3E}">
        <p14:creationId xmlns:p14="http://schemas.microsoft.com/office/powerpoint/2010/main" val="266885595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75961"/>
          </a:xfrm>
        </p:spPr>
        <p:txBody>
          <a:bodyPr/>
          <a:lstStyle/>
          <a:p>
            <a:r>
              <a:rPr lang="en-US" sz="3200" dirty="0" smtClean="0"/>
              <a:t>Implications </a:t>
            </a:r>
            <a:r>
              <a:rPr lang="en-US" sz="3200" dirty="0"/>
              <a:t>for W</a:t>
            </a:r>
            <a:r>
              <a:rPr lang="en-US" sz="3200" dirty="0" smtClean="0"/>
              <a:t>ealth </a:t>
            </a:r>
            <a:r>
              <a:rPr lang="en-US" sz="3200" dirty="0"/>
              <a:t>A</a:t>
            </a:r>
            <a:r>
              <a:rPr lang="en-US" sz="3200" dirty="0" smtClean="0"/>
              <a:t>ccumulation.</a:t>
            </a:r>
            <a:endParaRPr lang="en-US" sz="32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685799"/>
            <a:ext cx="9144000" cy="6172201"/>
          </a:xfrm>
          <a:prstGeom prst="rect">
            <a:avLst/>
          </a:prstGeom>
          <a:noFill/>
          <a:ln>
            <a:noFill/>
          </a:ln>
        </p:spPr>
      </p:pic>
    </p:spTree>
    <p:extLst>
      <p:ext uri="{BB962C8B-B14F-4D97-AF65-F5344CB8AC3E}">
        <p14:creationId xmlns:p14="http://schemas.microsoft.com/office/powerpoint/2010/main" val="3859642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586531"/>
          </a:xfrm>
        </p:spPr>
        <p:txBody>
          <a:bodyPr/>
          <a:lstStyle/>
          <a:p>
            <a:r>
              <a:rPr lang="en-US" sz="3600" dirty="0" smtClean="0"/>
              <a:t>The Politics of Taxation</a:t>
            </a:r>
            <a:endParaRPr lang="en-US" sz="3600" dirty="0"/>
          </a:p>
        </p:txBody>
      </p:sp>
      <p:sp>
        <p:nvSpPr>
          <p:cNvPr id="3" name="Content Placeholder 2"/>
          <p:cNvSpPr>
            <a:spLocks noGrp="1"/>
          </p:cNvSpPr>
          <p:nvPr>
            <p:ph idx="1"/>
          </p:nvPr>
        </p:nvSpPr>
        <p:spPr>
          <a:xfrm>
            <a:off x="0" y="694107"/>
            <a:ext cx="9144000" cy="5249494"/>
          </a:xfrm>
        </p:spPr>
        <p:txBody>
          <a:bodyPr>
            <a:normAutofit fontScale="92500" lnSpcReduction="20000"/>
          </a:bodyPr>
          <a:lstStyle/>
          <a:p>
            <a:pPr hangingPunct="0"/>
            <a:r>
              <a:rPr lang="en-US" dirty="0"/>
              <a:t>Taxation is highly visible and involves </a:t>
            </a:r>
            <a:r>
              <a:rPr lang="en-US" dirty="0" err="1"/>
              <a:t>macropolitics</a:t>
            </a:r>
            <a:r>
              <a:rPr lang="en-US" dirty="0"/>
              <a:t>.  That is, changing taxes requires the participation of actors at the highest level of the system</a:t>
            </a:r>
            <a:r>
              <a:rPr lang="en-US" dirty="0" smtClean="0"/>
              <a:t>.</a:t>
            </a:r>
            <a:endParaRPr lang="en-US" dirty="0"/>
          </a:p>
          <a:p>
            <a:pPr hangingPunct="0"/>
            <a:r>
              <a:rPr lang="en-US" dirty="0"/>
              <a:t>There are also partisan differences over the issue of taxation.  Republicans generally prefer less expenditure and less taxation, implying smaller government.  In terms of our hypothetical economy, this implies less leakage from the income stream and more individual choice over consumption.  </a:t>
            </a:r>
          </a:p>
          <a:p>
            <a:pPr hangingPunct="0"/>
            <a:r>
              <a:rPr lang="en-US" dirty="0"/>
              <a:t>Indeed, in recent times Republicans have been highly ideological and even fanatical about maintaining tax advantages for the wealthy. Grover </a:t>
            </a:r>
            <a:r>
              <a:rPr lang="en-US" dirty="0" err="1"/>
              <a:t>Norquist</a:t>
            </a:r>
            <a:r>
              <a:rPr lang="en-US" dirty="0"/>
              <a:t>, founder of Americans for Tax </a:t>
            </a:r>
            <a:r>
              <a:rPr lang="en-US" dirty="0" smtClean="0"/>
              <a:t>Reform, </a:t>
            </a:r>
            <a:r>
              <a:rPr lang="en-US" dirty="0"/>
              <a:t>secures pledges from Republicans in Congress that they will oppose any and all tax increases. In the 113</a:t>
            </a:r>
            <a:r>
              <a:rPr lang="en-US" baseline="30000" dirty="0"/>
              <a:t>th</a:t>
            </a:r>
            <a:r>
              <a:rPr lang="en-US" dirty="0"/>
              <a:t> Congress, over 95 percent of Republicans had signed his tax pledge. Republicans were even willing to shut down the government in 2010 over a small tax increase at the upper end</a:t>
            </a:r>
            <a:r>
              <a:rPr lang="en-US" dirty="0" smtClean="0"/>
              <a:t>.</a:t>
            </a:r>
            <a:endParaRPr lang="en-US" dirty="0"/>
          </a:p>
        </p:txBody>
      </p:sp>
    </p:spTree>
    <p:extLst>
      <p:ext uri="{BB962C8B-B14F-4D97-AF65-F5344CB8AC3E}">
        <p14:creationId xmlns:p14="http://schemas.microsoft.com/office/powerpoint/2010/main" val="1625851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3999" cy="6858000"/>
          </a:xfrm>
        </p:spPr>
        <p:txBody>
          <a:bodyPr>
            <a:normAutofit/>
          </a:bodyPr>
          <a:lstStyle/>
          <a:p>
            <a:pPr hangingPunct="0"/>
            <a:r>
              <a:rPr lang="en-US" dirty="0"/>
              <a:t>In contrast, Democrats often prefer a higher level of government services, greater redistribution, both of which imply higher expenditure and more taxation. </a:t>
            </a:r>
            <a:endParaRPr lang="en-US" dirty="0" smtClean="0"/>
          </a:p>
          <a:p>
            <a:pPr hangingPunct="0"/>
            <a:r>
              <a:rPr lang="en-US" dirty="0" smtClean="0"/>
              <a:t> </a:t>
            </a:r>
            <a:r>
              <a:rPr lang="en-US" dirty="0"/>
              <a:t>In terms of our hypothetical economy, this implies more leakage from the income stream and less individual choice over consumption</a:t>
            </a:r>
            <a:r>
              <a:rPr lang="en-US" dirty="0" smtClean="0"/>
              <a:t>.</a:t>
            </a:r>
            <a:endParaRPr lang="en-US" dirty="0"/>
          </a:p>
          <a:p>
            <a:pPr hangingPunct="0"/>
            <a:r>
              <a:rPr lang="en-US" dirty="0"/>
              <a:t>Normatively, which is better?  Well it depends on your perspective about the role of government in the economy</a:t>
            </a:r>
            <a:r>
              <a:rPr lang="en-US" dirty="0" smtClean="0"/>
              <a:t>.</a:t>
            </a:r>
          </a:p>
          <a:p>
            <a:pPr hangingPunct="0"/>
            <a:r>
              <a:rPr lang="en-US" dirty="0" smtClean="0"/>
              <a:t>If one believes that government exists simply to protect private property, then the Republican perspective is normatively preferred. If one believes that government exists to promote the general welfare of the community, then the Democratic perspective is normatively better.</a:t>
            </a:r>
            <a:endParaRPr lang="en-US" dirty="0"/>
          </a:p>
          <a:p>
            <a:pPr hangingPunct="0"/>
            <a:r>
              <a:rPr lang="en-US" dirty="0"/>
              <a:t>One thing that is certain is that the issue is more complex than simple “gut-level” </a:t>
            </a:r>
            <a:r>
              <a:rPr lang="en-US" dirty="0" err="1"/>
              <a:t>fanatacism</a:t>
            </a:r>
            <a:r>
              <a:rPr lang="en-US" dirty="0"/>
              <a:t> would reveal</a:t>
            </a:r>
            <a:r>
              <a:rPr lang="en-US" dirty="0" smtClean="0"/>
              <a:t>.</a:t>
            </a:r>
            <a:r>
              <a:rPr lang="en-US" dirty="0"/>
              <a:t> </a:t>
            </a:r>
          </a:p>
          <a:p>
            <a:endParaRPr lang="en-US" dirty="0"/>
          </a:p>
        </p:txBody>
      </p:sp>
    </p:spTree>
    <p:extLst>
      <p:ext uri="{BB962C8B-B14F-4D97-AF65-F5344CB8AC3E}">
        <p14:creationId xmlns:p14="http://schemas.microsoft.com/office/powerpoint/2010/main" val="318188220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575961"/>
          </a:xfrm>
        </p:spPr>
        <p:txBody>
          <a:bodyPr/>
          <a:lstStyle/>
          <a:p>
            <a:r>
              <a:rPr lang="en-US" sz="2400" dirty="0"/>
              <a:t>Consider the following concerning the prior two decades. </a:t>
            </a:r>
          </a:p>
        </p:txBody>
      </p:sp>
      <p:pic>
        <p:nvPicPr>
          <p:cNvPr id="5" name="Picture 4"/>
          <p:cNvPicPr>
            <a:picLocks noChangeAspect="1"/>
          </p:cNvPicPr>
          <p:nvPr/>
        </p:nvPicPr>
        <p:blipFill>
          <a:blip r:embed="rId2"/>
          <a:stretch>
            <a:fillRect/>
          </a:stretch>
        </p:blipFill>
        <p:spPr>
          <a:xfrm>
            <a:off x="0" y="575962"/>
            <a:ext cx="9144000" cy="5278552"/>
          </a:xfrm>
          <a:prstGeom prst="rect">
            <a:avLst/>
          </a:prstGeom>
        </p:spPr>
      </p:pic>
    </p:spTree>
    <p:extLst>
      <p:ext uri="{BB962C8B-B14F-4D97-AF65-F5344CB8AC3E}">
        <p14:creationId xmlns:p14="http://schemas.microsoft.com/office/powerpoint/2010/main" val="105866123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320703"/>
          </a:xfrm>
        </p:spPr>
        <p:txBody>
          <a:bodyPr/>
          <a:lstStyle/>
          <a:p>
            <a:r>
              <a:rPr lang="en-US" sz="2400" dirty="0" smtClean="0"/>
              <a:t>The Historical Dynamics of Taxing and Spending</a:t>
            </a:r>
            <a:endParaRPr lang="en-US" sz="2400" dirty="0"/>
          </a:p>
        </p:txBody>
      </p:sp>
      <p:pic>
        <p:nvPicPr>
          <p:cNvPr id="4" name="Picture 3"/>
          <p:cNvPicPr>
            <a:picLocks noChangeAspect="1"/>
          </p:cNvPicPr>
          <p:nvPr/>
        </p:nvPicPr>
        <p:blipFill>
          <a:blip r:embed="rId2"/>
          <a:stretch>
            <a:fillRect/>
          </a:stretch>
        </p:blipFill>
        <p:spPr>
          <a:xfrm>
            <a:off x="0" y="428279"/>
            <a:ext cx="9144000" cy="5548487"/>
          </a:xfrm>
          <a:prstGeom prst="rect">
            <a:avLst/>
          </a:prstGeom>
        </p:spPr>
      </p:pic>
    </p:spTree>
    <p:extLst>
      <p:ext uri="{BB962C8B-B14F-4D97-AF65-F5344CB8AC3E}">
        <p14:creationId xmlns:p14="http://schemas.microsoft.com/office/powerpoint/2010/main" val="254539456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0"/>
            <a:ext cx="8042276" cy="561193"/>
          </a:xfrm>
        </p:spPr>
        <p:txBody>
          <a:bodyPr/>
          <a:lstStyle/>
          <a:p>
            <a:r>
              <a:rPr lang="en-US" sz="2400" dirty="0" smtClean="0"/>
              <a:t>Effects of Revenue Shortfalls on the Federal Debt</a:t>
            </a:r>
            <a:endParaRPr lang="en-US" sz="2400" dirty="0"/>
          </a:p>
        </p:txBody>
      </p:sp>
      <p:pic>
        <p:nvPicPr>
          <p:cNvPr id="3" name="Picture 2"/>
          <p:cNvPicPr>
            <a:picLocks noChangeAspect="1"/>
          </p:cNvPicPr>
          <p:nvPr/>
        </p:nvPicPr>
        <p:blipFill>
          <a:blip r:embed="rId2"/>
          <a:stretch>
            <a:fillRect/>
          </a:stretch>
        </p:blipFill>
        <p:spPr>
          <a:xfrm>
            <a:off x="0" y="561194"/>
            <a:ext cx="9144000" cy="5245778"/>
          </a:xfrm>
          <a:prstGeom prst="rect">
            <a:avLst/>
          </a:prstGeom>
        </p:spPr>
      </p:pic>
    </p:spTree>
    <p:extLst>
      <p:ext uri="{BB962C8B-B14F-4D97-AF65-F5344CB8AC3E}">
        <p14:creationId xmlns:p14="http://schemas.microsoft.com/office/powerpoint/2010/main" val="81165095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497922"/>
          </a:xfrm>
        </p:spPr>
        <p:txBody>
          <a:bodyPr/>
          <a:lstStyle/>
          <a:p>
            <a:r>
              <a:rPr lang="en-US" sz="2400" dirty="0" smtClean="0"/>
              <a:t>A Dynamic Comparative Perspective on Taxes</a:t>
            </a:r>
            <a:endParaRPr lang="en-US" sz="2400" dirty="0"/>
          </a:p>
        </p:txBody>
      </p:sp>
      <p:graphicFrame>
        <p:nvGraphicFramePr>
          <p:cNvPr id="9" name="Chart 8"/>
          <p:cNvGraphicFramePr>
            <a:graphicFrameLocks noGrp="1"/>
          </p:cNvGraphicFramePr>
          <p:nvPr>
            <p:extLst>
              <p:ext uri="{D42A27DB-BD31-4B8C-83A1-F6EECF244321}">
                <p14:modId xmlns:p14="http://schemas.microsoft.com/office/powerpoint/2010/main" val="878116173"/>
              </p:ext>
            </p:extLst>
          </p:nvPr>
        </p:nvGraphicFramePr>
        <p:xfrm>
          <a:off x="0" y="515993"/>
          <a:ext cx="9144000" cy="5612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405419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63900"/>
            <a:ext cx="9144000" cy="6001642"/>
          </a:xfrm>
          <a:prstGeom prst="rect">
            <a:avLst/>
          </a:prstGeom>
        </p:spPr>
        <p:txBody>
          <a:bodyPr wrap="square">
            <a:spAutoFit/>
          </a:bodyPr>
          <a:lstStyle/>
          <a:p>
            <a:r>
              <a:rPr lang="en-US" sz="2400" dirty="0"/>
              <a:t>Out of the 34 countries in the OECD, America ranks first </a:t>
            </a:r>
            <a:r>
              <a:rPr lang="en-US" sz="2400" dirty="0" smtClean="0"/>
              <a:t>in the </a:t>
            </a:r>
            <a:r>
              <a:rPr lang="en-US" sz="2400" b="1" dirty="0" smtClean="0"/>
              <a:t>statutory tax rate </a:t>
            </a:r>
            <a:r>
              <a:rPr lang="en-US" sz="2400" dirty="0" smtClean="0"/>
              <a:t>with </a:t>
            </a:r>
            <a:r>
              <a:rPr lang="en-US" sz="2400" dirty="0"/>
              <a:t>a 39.1 percent corporate tax rate, compared to an OECD average of 24.1 percent. </a:t>
            </a:r>
            <a:endParaRPr lang="en-US" sz="2400" dirty="0" smtClean="0"/>
          </a:p>
          <a:p>
            <a:endParaRPr lang="en-US" sz="2400" dirty="0"/>
          </a:p>
          <a:p>
            <a:r>
              <a:rPr lang="en-US" sz="2400" dirty="0"/>
              <a:t>However, </a:t>
            </a:r>
            <a:r>
              <a:rPr lang="en-US" sz="2400" dirty="0" smtClean="0"/>
              <a:t>companies aren’t actually taxed at the statutory rate</a:t>
            </a:r>
            <a:r>
              <a:rPr lang="en-US" sz="2400" dirty="0"/>
              <a:t>. Tax deductions -- on health insurance, pensions, and investment </a:t>
            </a:r>
            <a:r>
              <a:rPr lang="en-US" sz="2400" dirty="0" smtClean="0"/>
              <a:t>losses, depreciation, for </a:t>
            </a:r>
            <a:r>
              <a:rPr lang="en-US" sz="2400" dirty="0"/>
              <a:t>example -- allow corporations to reduce the pool of taxable profits. So economists often look at what they call the </a:t>
            </a:r>
            <a:r>
              <a:rPr lang="en-US" sz="2400" b="1" dirty="0"/>
              <a:t>effective tax rate</a:t>
            </a:r>
            <a:r>
              <a:rPr lang="en-US" sz="2400" dirty="0"/>
              <a:t>, which experts </a:t>
            </a:r>
            <a:r>
              <a:rPr lang="en-US" sz="2400" dirty="0" smtClean="0"/>
              <a:t>say </a:t>
            </a:r>
            <a:r>
              <a:rPr lang="en-US" sz="2400" dirty="0"/>
              <a:t>is just as valid a measurement of corporate tax rates as the statutory rate</a:t>
            </a:r>
            <a:r>
              <a:rPr lang="en-US" sz="2400" dirty="0" smtClean="0"/>
              <a:t>.</a:t>
            </a:r>
          </a:p>
          <a:p>
            <a:endParaRPr lang="en-US" sz="2400" dirty="0"/>
          </a:p>
          <a:p>
            <a:r>
              <a:rPr lang="en-US" sz="2400" dirty="0" smtClean="0"/>
              <a:t>A </a:t>
            </a:r>
            <a:r>
              <a:rPr lang="en-US" sz="2400" dirty="0"/>
              <a:t>2011 study by the Congressional Research Service put the U.S. effective rate at 27.1 percent, slightly lower than the OECD average of 27.7 percent.</a:t>
            </a:r>
            <a:endParaRPr lang="en-US" sz="2400" dirty="0" smtClean="0"/>
          </a:p>
          <a:p>
            <a:endParaRPr lang="en-US" sz="2400" dirty="0"/>
          </a:p>
        </p:txBody>
      </p:sp>
      <p:sp>
        <p:nvSpPr>
          <p:cNvPr id="5" name="TextBox 4"/>
          <p:cNvSpPr txBox="1"/>
          <p:nvPr/>
        </p:nvSpPr>
        <p:spPr>
          <a:xfrm>
            <a:off x="75986" y="195389"/>
            <a:ext cx="3223942" cy="523220"/>
          </a:xfrm>
          <a:prstGeom prst="rect">
            <a:avLst/>
          </a:prstGeom>
          <a:noFill/>
        </p:spPr>
        <p:txBody>
          <a:bodyPr wrap="square" rtlCol="0">
            <a:spAutoFit/>
          </a:bodyPr>
          <a:lstStyle/>
          <a:p>
            <a:r>
              <a:rPr lang="en-US" sz="2800" b="1" dirty="0" smtClean="0"/>
              <a:t>Corporate Taxes</a:t>
            </a:r>
            <a:endParaRPr lang="en-US" sz="2800" b="1" dirty="0"/>
          </a:p>
        </p:txBody>
      </p:sp>
    </p:spTree>
    <p:extLst>
      <p:ext uri="{BB962C8B-B14F-4D97-AF65-F5344CB8AC3E}">
        <p14:creationId xmlns:p14="http://schemas.microsoft.com/office/powerpoint/2010/main" val="173075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261732"/>
          </a:xfrm>
          <a:prstGeom prst="rect">
            <a:avLst/>
          </a:prstGeom>
          <a:noFill/>
          <a:ln>
            <a:noFill/>
          </a:ln>
        </p:spPr>
      </p:pic>
    </p:spTree>
    <p:extLst>
      <p:ext uri="{BB962C8B-B14F-4D97-AF65-F5344CB8AC3E}">
        <p14:creationId xmlns:p14="http://schemas.microsoft.com/office/powerpoint/2010/main" val="26171544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350341"/>
          </a:xfrm>
          <a:prstGeom prst="rect">
            <a:avLst/>
          </a:prstGeom>
          <a:noFill/>
          <a:ln>
            <a:noFill/>
          </a:ln>
        </p:spPr>
      </p:pic>
    </p:spTree>
    <p:extLst>
      <p:ext uri="{BB962C8B-B14F-4D97-AF65-F5344CB8AC3E}">
        <p14:creationId xmlns:p14="http://schemas.microsoft.com/office/powerpoint/2010/main" val="4170887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Macroeconomic Policy</a:t>
            </a:r>
            <a:endParaRPr lang="en-US" dirty="0"/>
          </a:p>
        </p:txBody>
      </p:sp>
      <p:sp>
        <p:nvSpPr>
          <p:cNvPr id="3" name="Content Placeholder 2"/>
          <p:cNvSpPr>
            <a:spLocks noGrp="1"/>
          </p:cNvSpPr>
          <p:nvPr>
            <p:ph idx="1"/>
          </p:nvPr>
        </p:nvSpPr>
        <p:spPr/>
        <p:txBody>
          <a:bodyPr>
            <a:normAutofit/>
          </a:bodyPr>
          <a:lstStyle/>
          <a:p>
            <a:pPr hangingPunct="0"/>
            <a:r>
              <a:rPr lang="en-US" dirty="0" smtClean="0"/>
              <a:t>Promote </a:t>
            </a:r>
            <a:r>
              <a:rPr lang="en-US" dirty="0"/>
              <a:t>economic growth</a:t>
            </a:r>
            <a:r>
              <a:rPr lang="en-US" dirty="0" smtClean="0"/>
              <a:t>.</a:t>
            </a:r>
            <a:r>
              <a:rPr lang="en-US" dirty="0"/>
              <a:t> </a:t>
            </a:r>
          </a:p>
          <a:p>
            <a:pPr hangingPunct="0"/>
            <a:r>
              <a:rPr lang="en-US" dirty="0" smtClean="0"/>
              <a:t>Achieve </a:t>
            </a:r>
            <a:r>
              <a:rPr lang="en-US" dirty="0"/>
              <a:t>full employment</a:t>
            </a:r>
            <a:r>
              <a:rPr lang="en-US" dirty="0" smtClean="0"/>
              <a:t>.</a:t>
            </a:r>
            <a:endParaRPr lang="en-US" dirty="0"/>
          </a:p>
          <a:p>
            <a:pPr hangingPunct="0"/>
            <a:r>
              <a:rPr lang="en-US" dirty="0" smtClean="0"/>
              <a:t>Stabilize </a:t>
            </a:r>
            <a:r>
              <a:rPr lang="en-US" dirty="0"/>
              <a:t>prices</a:t>
            </a:r>
            <a:r>
              <a:rPr lang="en-US" dirty="0" smtClean="0"/>
              <a:t>.</a:t>
            </a:r>
            <a:endParaRPr lang="en-US" dirty="0"/>
          </a:p>
          <a:p>
            <a:pPr hangingPunct="0"/>
            <a:r>
              <a:rPr lang="en-US" dirty="0" smtClean="0"/>
              <a:t>Promote </a:t>
            </a:r>
            <a:r>
              <a:rPr lang="en-US" dirty="0"/>
              <a:t>a positive balance of payments with foreign nations</a:t>
            </a:r>
            <a:r>
              <a:rPr lang="en-US" dirty="0" smtClean="0"/>
              <a:t>.</a:t>
            </a:r>
            <a:endParaRPr lang="en-US" dirty="0"/>
          </a:p>
          <a:p>
            <a:pPr hangingPunct="0"/>
            <a:r>
              <a:rPr lang="en-US" dirty="0" smtClean="0"/>
              <a:t>Promote </a:t>
            </a:r>
            <a:r>
              <a:rPr lang="en-US" dirty="0"/>
              <a:t>structural </a:t>
            </a:r>
            <a:r>
              <a:rPr lang="en-US" dirty="0" smtClean="0"/>
              <a:t>change</a:t>
            </a:r>
            <a:endParaRPr lang="en-US" dirty="0"/>
          </a:p>
          <a:p>
            <a:pPr hangingPunct="0"/>
            <a:r>
              <a:rPr lang="en-US" dirty="0" smtClean="0"/>
              <a:t>Achieve </a:t>
            </a:r>
            <a:r>
              <a:rPr lang="en-US" dirty="0"/>
              <a:t>equity and fairness</a:t>
            </a:r>
            <a:r>
              <a:rPr lang="en-US" dirty="0" smtClean="0"/>
              <a:t>.</a:t>
            </a:r>
            <a:endParaRPr lang="en-US" dirty="0"/>
          </a:p>
          <a:p>
            <a:endParaRPr lang="en-US" dirty="0"/>
          </a:p>
        </p:txBody>
      </p:sp>
    </p:spTree>
    <p:extLst>
      <p:ext uri="{BB962C8B-B14F-4D97-AF65-F5344CB8AC3E}">
        <p14:creationId xmlns:p14="http://schemas.microsoft.com/office/powerpoint/2010/main" val="1385533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0"/>
            <a:ext cx="8042276" cy="5943601"/>
          </a:xfrm>
        </p:spPr>
        <p:txBody>
          <a:bodyPr>
            <a:normAutofit fontScale="92500" lnSpcReduction="20000"/>
          </a:bodyPr>
          <a:lstStyle/>
          <a:p>
            <a:pPr hangingPunct="0"/>
            <a:r>
              <a:rPr lang="en-US" b="1" dirty="0"/>
              <a:t>Economic growth</a:t>
            </a:r>
            <a:r>
              <a:rPr lang="en-US" dirty="0"/>
              <a:t> means that the Gross Domestic </a:t>
            </a:r>
            <a:r>
              <a:rPr lang="en-US" dirty="0" smtClean="0"/>
              <a:t>Product (GDP) </a:t>
            </a:r>
            <a:r>
              <a:rPr lang="en-US" dirty="0"/>
              <a:t>(also called national income) is increasing.  That is, the total goods and services produced by the U.S. economy are increasing.  </a:t>
            </a:r>
          </a:p>
          <a:p>
            <a:pPr hangingPunct="0"/>
            <a:r>
              <a:rPr lang="en-US" dirty="0"/>
              <a:t>Economic growth may result from </a:t>
            </a:r>
          </a:p>
          <a:p>
            <a:pPr hangingPunct="0"/>
            <a:r>
              <a:rPr lang="en-US" dirty="0" smtClean="0"/>
              <a:t>More </a:t>
            </a:r>
            <a:r>
              <a:rPr lang="en-US" dirty="0"/>
              <a:t>of the productive capabilities of society are employed.  (Labor)  </a:t>
            </a:r>
          </a:p>
          <a:p>
            <a:pPr hangingPunct="0"/>
            <a:r>
              <a:rPr lang="en-US" dirty="0" smtClean="0"/>
              <a:t>The </a:t>
            </a:r>
            <a:r>
              <a:rPr lang="en-US" dirty="0"/>
              <a:t>productive capabilities of society are increased.  (Capital)  </a:t>
            </a:r>
          </a:p>
          <a:p>
            <a:pPr hangingPunct="0"/>
            <a:r>
              <a:rPr lang="en-US" dirty="0" smtClean="0"/>
              <a:t>The </a:t>
            </a:r>
            <a:r>
              <a:rPr lang="en-US" dirty="0"/>
              <a:t>productivity of existing resources is increased.  (Technology</a:t>
            </a:r>
            <a:r>
              <a:rPr lang="en-US" dirty="0" smtClean="0"/>
              <a:t>)</a:t>
            </a:r>
            <a:r>
              <a:rPr lang="en-US" dirty="0"/>
              <a:t> </a:t>
            </a:r>
          </a:p>
          <a:p>
            <a:pPr hangingPunct="0"/>
            <a:r>
              <a:rPr lang="en-US" dirty="0"/>
              <a:t>Low economic growth means that economic gains for some must come at the expense of others, a condition that often leads to dissatisfaction and conflict.  Presidents and political parties are held accountable for low economic growth</a:t>
            </a:r>
            <a:r>
              <a:rPr lang="en-US" dirty="0" smtClean="0"/>
              <a:t>.</a:t>
            </a:r>
            <a:endParaRPr lang="en-US" dirty="0"/>
          </a:p>
          <a:p>
            <a:endParaRPr lang="en-US" dirty="0"/>
          </a:p>
        </p:txBody>
      </p:sp>
    </p:spTree>
    <p:extLst>
      <p:ext uri="{BB962C8B-B14F-4D97-AF65-F5344CB8AC3E}">
        <p14:creationId xmlns:p14="http://schemas.microsoft.com/office/powerpoint/2010/main" val="2687714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3999" cy="5943601"/>
          </a:xfrm>
        </p:spPr>
        <p:txBody>
          <a:bodyPr>
            <a:normAutofit fontScale="92500" lnSpcReduction="20000"/>
          </a:bodyPr>
          <a:lstStyle/>
          <a:p>
            <a:pPr hangingPunct="0"/>
            <a:r>
              <a:rPr lang="en-US" b="1" dirty="0"/>
              <a:t>Full employment</a:t>
            </a:r>
            <a:r>
              <a:rPr lang="en-US" dirty="0"/>
              <a:t> means that all those who are able and willing to work are employed.  Some level of unemployment is normal.  People may be changing jobs, being retrained, or temporarily out of the labor market for other reasons.  Normal unemployment is called structural unemployment.  Full employment is generally considered to be about 3-6 percent of the labor force out of work. What is the current rate of unemployment in the U.S.</a:t>
            </a:r>
            <a:r>
              <a:rPr lang="en-US" dirty="0" smtClean="0"/>
              <a:t>?</a:t>
            </a:r>
            <a:endParaRPr lang="en-US" dirty="0"/>
          </a:p>
          <a:p>
            <a:pPr hangingPunct="0"/>
            <a:r>
              <a:rPr lang="en-US" b="1" dirty="0"/>
              <a:t>Price stability</a:t>
            </a:r>
            <a:r>
              <a:rPr lang="en-US" dirty="0"/>
              <a:t> means having neither excessive inflation (rapidly increasing prices) nor deflation (rapidly decreasing prices).  Prices are typically measured through time using the consumer price index (CPI).  The CPI is computed using an assortment of consumer goods, with prices indexed to a particular period.  For example, the 1982-84 period is sometimes used.  There are also producer price indices.  Inflation and deflation have adverse impacts on various groups in the economy.  Inflation hurts those on fixed or relatively inelastic incomes.  It may help those with fixed mortgage interest rates if their incomes keep up with the interest rates</a:t>
            </a:r>
            <a:r>
              <a:rPr lang="en-US" dirty="0" smtClean="0"/>
              <a:t>.</a:t>
            </a:r>
            <a:endParaRPr lang="en-US" dirty="0"/>
          </a:p>
          <a:p>
            <a:endParaRPr lang="en-US" dirty="0"/>
          </a:p>
        </p:txBody>
      </p:sp>
    </p:spTree>
    <p:extLst>
      <p:ext uri="{BB962C8B-B14F-4D97-AF65-F5344CB8AC3E}">
        <p14:creationId xmlns:p14="http://schemas.microsoft.com/office/powerpoint/2010/main" val="1084689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3999" cy="5943601"/>
          </a:xfrm>
        </p:spPr>
        <p:txBody>
          <a:bodyPr>
            <a:normAutofit fontScale="92500" lnSpcReduction="20000"/>
          </a:bodyPr>
          <a:lstStyle/>
          <a:p>
            <a:pPr hangingPunct="0"/>
            <a:r>
              <a:rPr lang="en-US" b="1" dirty="0"/>
              <a:t>Positive balance of payments </a:t>
            </a:r>
            <a:r>
              <a:rPr lang="en-US" dirty="0"/>
              <a:t>means having a positive flow of money into the U.S.  The balance of payments consists of </a:t>
            </a:r>
            <a:r>
              <a:rPr lang="en-US" dirty="0" smtClean="0"/>
              <a:t/>
            </a:r>
            <a:br>
              <a:rPr lang="en-US" dirty="0" smtClean="0"/>
            </a:br>
            <a:endParaRPr lang="en-US" dirty="0" smtClean="0"/>
          </a:p>
          <a:p>
            <a:pPr lvl="1" hangingPunct="0"/>
            <a:r>
              <a:rPr lang="en-US" dirty="0" smtClean="0"/>
              <a:t>the </a:t>
            </a:r>
            <a:r>
              <a:rPr lang="en-US" b="1" dirty="0"/>
              <a:t>balance of trade</a:t>
            </a:r>
            <a:r>
              <a:rPr lang="en-US" dirty="0"/>
              <a:t> with foreign nations, </a:t>
            </a:r>
            <a:endParaRPr lang="en-US" dirty="0" smtClean="0"/>
          </a:p>
          <a:p>
            <a:pPr lvl="1" hangingPunct="0"/>
            <a:r>
              <a:rPr lang="en-US" dirty="0" smtClean="0"/>
              <a:t>movements </a:t>
            </a:r>
            <a:r>
              <a:rPr lang="en-US" dirty="0"/>
              <a:t>of capital into and out of the U.S. through investments, </a:t>
            </a:r>
            <a:r>
              <a:rPr lang="en-US" dirty="0" smtClean="0"/>
              <a:t>and</a:t>
            </a:r>
          </a:p>
          <a:p>
            <a:pPr lvl="1" hangingPunct="0"/>
            <a:r>
              <a:rPr lang="en-US" dirty="0" smtClean="0"/>
              <a:t>movements </a:t>
            </a:r>
            <a:r>
              <a:rPr lang="en-US" dirty="0"/>
              <a:t>of gold and reserve </a:t>
            </a:r>
            <a:r>
              <a:rPr lang="en-US" dirty="0" smtClean="0"/>
              <a:t>assets (e.g., through the monetary system.)  </a:t>
            </a:r>
            <a:endParaRPr lang="en-US" dirty="0"/>
          </a:p>
          <a:p>
            <a:pPr hangingPunct="0"/>
            <a:r>
              <a:rPr lang="en-US" dirty="0" smtClean="0"/>
              <a:t>Actually</a:t>
            </a:r>
            <a:r>
              <a:rPr lang="en-US" dirty="0"/>
              <a:t>, having a positive balance of payments is not always desirable.  For example, U.S. investment in foreign nations may actually produce income for U.S. companies which </a:t>
            </a:r>
            <a:r>
              <a:rPr lang="en-US" dirty="0" smtClean="0"/>
              <a:t>is </a:t>
            </a:r>
            <a:r>
              <a:rPr lang="en-US" dirty="0"/>
              <a:t>helpful to the U.S</a:t>
            </a:r>
            <a:r>
              <a:rPr lang="en-US" dirty="0" smtClean="0"/>
              <a:t>.</a:t>
            </a:r>
            <a:endParaRPr lang="en-US" dirty="0"/>
          </a:p>
          <a:p>
            <a:pPr hangingPunct="0"/>
            <a:r>
              <a:rPr lang="en-US" b="1" dirty="0"/>
              <a:t>Structural change</a:t>
            </a:r>
            <a:r>
              <a:rPr lang="en-US" dirty="0"/>
              <a:t> relates to affecting components of the economy to foster the previous four factors.  For example, government policy on taxing and spending to promote investment may affect the infrastructure so as to promote economic growth and full employment.  Japan provides an example of a nation that takes a leading role in promoting their business and industry</a:t>
            </a:r>
            <a:r>
              <a:rPr lang="en-US" dirty="0" smtClean="0"/>
              <a:t>.</a:t>
            </a:r>
            <a:endParaRPr lang="en-US" dirty="0"/>
          </a:p>
        </p:txBody>
      </p:sp>
    </p:spTree>
    <p:extLst>
      <p:ext uri="{BB962C8B-B14F-4D97-AF65-F5344CB8AC3E}">
        <p14:creationId xmlns:p14="http://schemas.microsoft.com/office/powerpoint/2010/main" val="21200189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384</TotalTime>
  <Words>2643</Words>
  <Application>Microsoft Macintosh PowerPoint</Application>
  <PresentationFormat>On-screen Show (4:3)</PresentationFormat>
  <Paragraphs>120</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Breeze</vt:lpstr>
      <vt:lpstr>Macroeconomics: Fiscal Policy,</vt:lpstr>
      <vt:lpstr>PowerPoint Presentation</vt:lpstr>
      <vt:lpstr>PowerPoint Presentation</vt:lpstr>
      <vt:lpstr>PowerPoint Presentation</vt:lpstr>
      <vt:lpstr>PowerPoint Presentation</vt:lpstr>
      <vt:lpstr>Goals of Macroeconomic Policy</vt:lpstr>
      <vt:lpstr>PowerPoint Presentation</vt:lpstr>
      <vt:lpstr>PowerPoint Presentation</vt:lpstr>
      <vt:lpstr>PowerPoint Presentation</vt:lpstr>
      <vt:lpstr>PowerPoint Presentation</vt:lpstr>
      <vt:lpstr>Where can one go to find out how the U.S. economy is performing? </vt:lpstr>
      <vt:lpstr>Tools for Managing the Economy</vt:lpstr>
      <vt:lpstr>PowerPoint Presentation</vt:lpstr>
      <vt:lpstr>PowerPoint Presentation</vt:lpstr>
      <vt:lpstr>Fiscal Policy Theory</vt:lpstr>
      <vt:lpstr>PowerPoint Presentation</vt:lpstr>
      <vt:lpstr>PowerPoint Presentation</vt:lpstr>
      <vt:lpstr>PowerPoint Presentation</vt:lpstr>
      <vt:lpstr>A Mathematic Version of the Theory</vt:lpstr>
      <vt:lpstr>PowerPoint Presentation</vt:lpstr>
      <vt:lpstr>Tax Policy</vt:lpstr>
      <vt:lpstr>Criteria for Evaluating Tax Policy</vt:lpstr>
      <vt:lpstr>Distributional Consequences of Taxes</vt:lpstr>
      <vt:lpstr>Specific Taxes</vt:lpstr>
      <vt:lpstr>Implications of Not Collecting Enough in Taxes</vt:lpstr>
      <vt:lpstr>Implications of Higher Interest Rates</vt:lpstr>
      <vt:lpstr>Dynamic Trends in Top U.S. Tax Rates</vt:lpstr>
      <vt:lpstr>Implications for Income and Wealth Inequity</vt:lpstr>
      <vt:lpstr>PowerPoint Presentation</vt:lpstr>
      <vt:lpstr>Implications for Wealth Accumulation.</vt:lpstr>
      <vt:lpstr>The Politics of Taxation</vt:lpstr>
      <vt:lpstr>PowerPoint Presentation</vt:lpstr>
      <vt:lpstr>Consider the following concerning the prior two decades. </vt:lpstr>
      <vt:lpstr>The Historical Dynamics of Taxing and Spending</vt:lpstr>
      <vt:lpstr>Effects of Revenue Shortfalls on the Federal Debt</vt:lpstr>
      <vt:lpstr>A Dynamic Comparative Perspective on Taxes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Macroeconomic Fiscal Policy</dc:title>
  <dc:creator>B. Dan Wood</dc:creator>
  <cp:lastModifiedBy>Political Science</cp:lastModifiedBy>
  <cp:revision>43</cp:revision>
  <dcterms:created xsi:type="dcterms:W3CDTF">2014-12-28T15:38:24Z</dcterms:created>
  <dcterms:modified xsi:type="dcterms:W3CDTF">2018-10-18T21:20:36Z</dcterms:modified>
</cp:coreProperties>
</file>