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Lst>
  <p:sldIdLst>
    <p:sldId id="256" r:id="rId2"/>
    <p:sldId id="258" r:id="rId3"/>
    <p:sldId id="282" r:id="rId4"/>
    <p:sldId id="283" r:id="rId5"/>
    <p:sldId id="259" r:id="rId6"/>
    <p:sldId id="257" r:id="rId7"/>
    <p:sldId id="284"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24" d="100"/>
          <a:sy n="124" d="100"/>
        </p:scale>
        <p:origin x="1824"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41D140-79A5-7243-93D9-3A9C7472F27C}"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41D140-79A5-7243-93D9-3A9C7472F27C}"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FDC39-E793-4C48-A8A7-55E5C85D8A4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41D140-79A5-7243-93D9-3A9C7472F27C}"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FDC39-E793-4C48-A8A7-55E5C85D8A4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41D140-79A5-7243-93D9-3A9C7472F27C}"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FDC39-E793-4C48-A8A7-55E5C85D8A4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41D140-79A5-7243-93D9-3A9C7472F27C}"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FDC39-E793-4C48-A8A7-55E5C85D8A4C}"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41D140-79A5-7243-93D9-3A9C7472F27C}" type="datetimeFigureOut">
              <a:rPr lang="en-US" smtClean="0"/>
              <a:t>11/5/19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1FDC39-E793-4C48-A8A7-55E5C85D8A4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41D140-79A5-7243-93D9-3A9C7472F27C}" type="datetimeFigureOut">
              <a:rPr lang="en-US" smtClean="0"/>
              <a:t>11/5/19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1FDC39-E793-4C48-A8A7-55E5C85D8A4C}"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041D140-79A5-7243-93D9-3A9C7472F27C}" type="datetimeFigureOut">
              <a:rPr lang="en-US" smtClean="0"/>
              <a:t>11/5/19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1FDC39-E793-4C48-A8A7-55E5C85D8A4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41D140-79A5-7243-93D9-3A9C7472F27C}" type="datetimeFigureOut">
              <a:rPr lang="en-US" smtClean="0"/>
              <a:t>11/5/19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1FDC39-E793-4C48-A8A7-55E5C85D8A4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41D140-79A5-7243-93D9-3A9C7472F27C}" type="datetimeFigureOut">
              <a:rPr lang="en-US" smtClean="0"/>
              <a:t>11/5/19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1FDC39-E793-4C48-A8A7-55E5C85D8A4C}"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41D140-79A5-7243-93D9-3A9C7472F27C}" type="datetimeFigureOut">
              <a:rPr lang="en-US" smtClean="0"/>
              <a:t>11/5/19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1FDC39-E793-4C48-A8A7-55E5C85D8A4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041D140-79A5-7243-93D9-3A9C7472F27C}" type="datetimeFigureOut">
              <a:rPr lang="en-US" smtClean="0"/>
              <a:t>11/5/19</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921FDC39-E793-4C48-A8A7-55E5C85D8A4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regulations.gov/" TargetMode="External"/><Relationship Id="rId2" Type="http://schemas.openxmlformats.org/officeDocument/2006/relationships/hyperlink" Target="https://www.govinfo.gov/app/collection/fr" TargetMode="External"/><Relationship Id="rId1" Type="http://schemas.openxmlformats.org/officeDocument/2006/relationships/slideLayout" Target="../slideLayouts/slideLayout2.xml"/><Relationship Id="rId4" Type="http://schemas.openxmlformats.org/officeDocument/2006/relationships/hyperlink" Target="https://www.ecfr.gov/cgi-bin/ECFR?page=brows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usa.gov/directory/federal/index.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Law_of_agency" TargetMode="External"/><Relationship Id="rId7" Type="http://schemas.openxmlformats.org/officeDocument/2006/relationships/hyperlink" Target="https://en.wikipedia.org/wiki/Adverse_selection" TargetMode="External"/><Relationship Id="rId2" Type="http://schemas.openxmlformats.org/officeDocument/2006/relationships/hyperlink" Target="https://en.wikipedia.org/wiki/Principal_(commercial_law)" TargetMode="External"/><Relationship Id="rId1" Type="http://schemas.openxmlformats.org/officeDocument/2006/relationships/slideLayout" Target="../slideLayouts/slideLayout2.xml"/><Relationship Id="rId6" Type="http://schemas.openxmlformats.org/officeDocument/2006/relationships/hyperlink" Target="https://en.wikipedia.org/wiki/Moral_hazard" TargetMode="External"/><Relationship Id="rId5" Type="http://schemas.openxmlformats.org/officeDocument/2006/relationships/hyperlink" Target="https://en.wikipedia.org/wiki/Conflict_of_interest" TargetMode="External"/><Relationship Id="rId4" Type="http://schemas.openxmlformats.org/officeDocument/2006/relationships/hyperlink" Target="https://en.wikipedia.org/wiki/Information_asymmetry"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www.gpo.gov/fdsy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Administrative_Procedure_Act_(United_States)" TargetMode="External"/><Relationship Id="rId2" Type="http://schemas.openxmlformats.org/officeDocument/2006/relationships/hyperlink" Target="https://en.wikipedia.org/wiki/Rulemak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Regulation</a:t>
            </a:r>
          </a:p>
        </p:txBody>
      </p:sp>
      <p:sp>
        <p:nvSpPr>
          <p:cNvPr id="3" name="Subtitle 2"/>
          <p:cNvSpPr>
            <a:spLocks noGrp="1"/>
          </p:cNvSpPr>
          <p:nvPr>
            <p:ph type="subTitle" idx="1"/>
          </p:nvPr>
        </p:nvSpPr>
        <p:spPr/>
        <p:txBody>
          <a:bodyPr/>
          <a:lstStyle/>
          <a:p>
            <a:r>
              <a:rPr lang="en-US" dirty="0"/>
              <a:t>Part 1</a:t>
            </a:r>
          </a:p>
        </p:txBody>
      </p:sp>
    </p:spTree>
    <p:extLst>
      <p:ext uri="{BB962C8B-B14F-4D97-AF65-F5344CB8AC3E}">
        <p14:creationId xmlns:p14="http://schemas.microsoft.com/office/powerpoint/2010/main" val="1550506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0467"/>
            <a:ext cx="8229600" cy="6076533"/>
          </a:xfrm>
        </p:spPr>
        <p:txBody>
          <a:bodyPr>
            <a:normAutofit fontScale="92500" lnSpcReduction="10000"/>
          </a:bodyPr>
          <a:lstStyle/>
          <a:p>
            <a:r>
              <a:rPr lang="en-US" dirty="0"/>
              <a:t>Informal rulemaking process is the most common:</a:t>
            </a:r>
          </a:p>
          <a:p>
            <a:pPr marL="0" indent="0">
              <a:buNone/>
            </a:pPr>
            <a:r>
              <a:rPr lang="en-US" u="sng" dirty="0"/>
              <a:t>Typical Steps</a:t>
            </a:r>
            <a:endParaRPr lang="en-US" dirty="0"/>
          </a:p>
          <a:p>
            <a:r>
              <a:rPr lang="en-US" dirty="0"/>
              <a:t>A party petitions to make a rule. Can be initiated by outsiders, the agency itself, or ordered by Congress</a:t>
            </a:r>
          </a:p>
          <a:p>
            <a:r>
              <a:rPr lang="en-US" dirty="0"/>
              <a:t>Notice of proposed rule- Publication of a proposed rule in the Federal Register </a:t>
            </a:r>
            <a:r>
              <a:rPr lang="en-US" u="sng" dirty="0">
                <a:hlinkClick r:id="rId2"/>
              </a:rPr>
              <a:t>https://www.govinfo.gov/app/collection/fr</a:t>
            </a:r>
            <a:r>
              <a:rPr lang="en-US" u="sng"/>
              <a:t> </a:t>
            </a:r>
            <a:r>
              <a:rPr lang="en-US"/>
              <a:t> </a:t>
            </a:r>
            <a:r>
              <a:rPr lang="en-US" dirty="0"/>
              <a:t>The electronic version is easier to use at </a:t>
            </a:r>
            <a:r>
              <a:rPr lang="en-US" dirty="0">
                <a:hlinkClick r:id="rId3"/>
              </a:rPr>
              <a:t>https://www.regulations.gov/</a:t>
            </a:r>
            <a:r>
              <a:rPr lang="en-US" dirty="0"/>
              <a:t>.   </a:t>
            </a:r>
          </a:p>
          <a:p>
            <a:r>
              <a:rPr lang="en-US" dirty="0"/>
              <a:t>Comment Period- Comments on proposed rules can occur in writing, via email, through hearings.</a:t>
            </a:r>
          </a:p>
          <a:p>
            <a:r>
              <a:rPr lang="en-US" dirty="0"/>
              <a:t>Revision of the Rule after comments. Comments need not affect.</a:t>
            </a:r>
          </a:p>
          <a:p>
            <a:r>
              <a:rPr lang="en-US" dirty="0"/>
              <a:t>Publication of the Final Rule in the Federal Register and Code of Federal Regulation </a:t>
            </a:r>
            <a:r>
              <a:rPr lang="en-US" u="sng" dirty="0">
                <a:hlinkClick r:id="rId4"/>
              </a:rPr>
              <a:t>https://www.ecfr.gov/cgi-bin/ECFR?page=browse</a:t>
            </a:r>
            <a:r>
              <a:rPr lang="en-US" u="sng" dirty="0"/>
              <a:t> </a:t>
            </a:r>
            <a:endParaRPr lang="en-US" dirty="0"/>
          </a:p>
          <a:p>
            <a:r>
              <a:rPr lang="en-US" dirty="0"/>
              <a:t>Implementation of the Rule by an Agency </a:t>
            </a:r>
          </a:p>
          <a:p>
            <a:r>
              <a:rPr lang="en-US" dirty="0"/>
              <a:t>Adjudication of the Rule through Administrative Law Courts</a:t>
            </a:r>
          </a:p>
          <a:p>
            <a:endParaRPr lang="en-US" dirty="0"/>
          </a:p>
        </p:txBody>
      </p:sp>
    </p:spTree>
    <p:extLst>
      <p:ext uri="{BB962C8B-B14F-4D97-AF65-F5344CB8AC3E}">
        <p14:creationId xmlns:p14="http://schemas.microsoft.com/office/powerpoint/2010/main" val="2190850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9025"/>
            <a:ext cx="8229600" cy="6087975"/>
          </a:xfrm>
        </p:spPr>
        <p:txBody>
          <a:bodyPr>
            <a:normAutofit/>
          </a:bodyPr>
          <a:lstStyle/>
          <a:p>
            <a:r>
              <a:rPr lang="en-US" dirty="0"/>
              <a:t>Deference of U.S. Judicial System to Administrative Law and Courts</a:t>
            </a:r>
          </a:p>
          <a:p>
            <a:endParaRPr lang="en-US" dirty="0"/>
          </a:p>
          <a:p>
            <a:r>
              <a:rPr lang="en-US" dirty="0"/>
              <a:t>Example of Rule Enforcement Process: EPA inspector evaluates whether a company is in compliance with a rule flowing from the Clean Air Act. Finds violation.</a:t>
            </a:r>
          </a:p>
          <a:p>
            <a:r>
              <a:rPr lang="en-US" dirty="0"/>
              <a:t>EPA issues a Notice of Violation for a company violating the Clean Air Act</a:t>
            </a:r>
          </a:p>
          <a:p>
            <a:r>
              <a:rPr lang="en-US" dirty="0"/>
              <a:t>Company responds in writing and may or may not comply with rule</a:t>
            </a:r>
          </a:p>
          <a:p>
            <a:r>
              <a:rPr lang="en-US" dirty="0"/>
              <a:t>If company fails to comply, then takes to administrative judge who can levy a civil penalty</a:t>
            </a:r>
          </a:p>
          <a:p>
            <a:r>
              <a:rPr lang="en-US" dirty="0"/>
              <a:t>Adjudication in administrative court</a:t>
            </a:r>
          </a:p>
          <a:p>
            <a:r>
              <a:rPr lang="en-US" dirty="0"/>
              <a:t>Possible adjudication in civil or criminal courts.</a:t>
            </a:r>
          </a:p>
        </p:txBody>
      </p:sp>
    </p:spTree>
    <p:extLst>
      <p:ext uri="{BB962C8B-B14F-4D97-AF65-F5344CB8AC3E}">
        <p14:creationId xmlns:p14="http://schemas.microsoft.com/office/powerpoint/2010/main" val="1056895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Waves of Regulation 	</a:t>
            </a:r>
          </a:p>
        </p:txBody>
      </p:sp>
      <p:sp>
        <p:nvSpPr>
          <p:cNvPr id="3" name="Content Placeholder 2"/>
          <p:cNvSpPr>
            <a:spLocks noGrp="1"/>
          </p:cNvSpPr>
          <p:nvPr>
            <p:ph idx="1"/>
          </p:nvPr>
        </p:nvSpPr>
        <p:spPr/>
        <p:txBody>
          <a:bodyPr>
            <a:normAutofit fontScale="85000" lnSpcReduction="20000"/>
          </a:bodyPr>
          <a:lstStyle/>
          <a:p>
            <a:r>
              <a:rPr lang="en-US" u="sng" dirty="0"/>
              <a:t>Historically, there have been two different types of regulation.</a:t>
            </a:r>
            <a:r>
              <a:rPr lang="en-US" dirty="0"/>
              <a:t>  These are regulation of competition (maintaining competition in the economy) and protective regulation (protecting the public).</a:t>
            </a:r>
          </a:p>
          <a:p>
            <a:endParaRPr lang="en-US" dirty="0"/>
          </a:p>
          <a:p>
            <a:r>
              <a:rPr lang="en-US" u="sng" dirty="0"/>
              <a:t>Most accounts describe four waves of regulation in U.S. history</a:t>
            </a:r>
            <a:endParaRPr lang="en-US" dirty="0"/>
          </a:p>
          <a:p>
            <a:endParaRPr lang="en-US" dirty="0"/>
          </a:p>
          <a:p>
            <a:r>
              <a:rPr lang="en-US" dirty="0"/>
              <a:t>1887-1890- examples,  ICC and Sherman Anti-trust</a:t>
            </a:r>
          </a:p>
          <a:p>
            <a:r>
              <a:rPr lang="en-US" dirty="0"/>
              <a:t>1906-1915- examples, Pure Food and Drug Act, Meat Inspection Act, Clayton Act, and FTC</a:t>
            </a:r>
          </a:p>
          <a:p>
            <a:r>
              <a:rPr lang="en-US" dirty="0"/>
              <a:t>1933-1938 - examples, Food Drug and Cosmetic Act, Securities and Exchange ACT, Natural Gas Act, NLRB, Public Utilities Holding Company Act.</a:t>
            </a:r>
          </a:p>
          <a:p>
            <a:r>
              <a:rPr lang="en-US" dirty="0"/>
              <a:t>1960's- mid-70’s- consumers, the environment, worker safety, etc. quality of life issues. - Water Quality Act, Clean Air Act, Truth in Lending Act, National Traffic and Motor Vehicle Safety Act, Motor Vehicle Pollution Control Act, various drug control laws.</a:t>
            </a:r>
          </a:p>
          <a:p>
            <a:endParaRPr lang="en-US" dirty="0"/>
          </a:p>
        </p:txBody>
      </p:sp>
    </p:spTree>
    <p:extLst>
      <p:ext uri="{BB962C8B-B14F-4D97-AF65-F5344CB8AC3E}">
        <p14:creationId xmlns:p14="http://schemas.microsoft.com/office/powerpoint/2010/main" val="3530595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0374"/>
            <a:ext cx="8229600" cy="6156626"/>
          </a:xfrm>
        </p:spPr>
        <p:txBody>
          <a:bodyPr>
            <a:normAutofit lnSpcReduction="10000"/>
          </a:bodyPr>
          <a:lstStyle/>
          <a:p>
            <a:r>
              <a:rPr lang="en-US" dirty="0"/>
              <a:t>The substance of the old regulation was primarily economic, some say often advocated by the very interests they were intended to regulate. Capture Theory vs. Public Interest Theory </a:t>
            </a:r>
          </a:p>
          <a:p>
            <a:pPr marL="0" indent="0">
              <a:buNone/>
            </a:pPr>
            <a:r>
              <a:rPr lang="en-US" dirty="0"/>
              <a:t> </a:t>
            </a:r>
          </a:p>
          <a:p>
            <a:r>
              <a:rPr lang="en-US" dirty="0"/>
              <a:t>The New Regulation is primarily social, involving market failures, externalities, etc.  We will define these later.</a:t>
            </a:r>
          </a:p>
          <a:p>
            <a:endParaRPr lang="en-US" dirty="0"/>
          </a:p>
          <a:p>
            <a:r>
              <a:rPr lang="en-US" dirty="0"/>
              <a:t>Much of the new regulation is also highly technical and scientific, beyond the expertise of the Congress.  </a:t>
            </a:r>
          </a:p>
          <a:p>
            <a:endParaRPr lang="en-US" dirty="0"/>
          </a:p>
          <a:p>
            <a:r>
              <a:rPr lang="en-US" dirty="0"/>
              <a:t>The result has been plenary delegation of authority to new agencies, granted large amounts of discretion in dealing with regulatory problems.</a:t>
            </a:r>
            <a:br>
              <a:rPr lang="en-US" dirty="0"/>
            </a:br>
            <a:endParaRPr lang="en-US" dirty="0"/>
          </a:p>
          <a:p>
            <a:r>
              <a:rPr lang="en-US" dirty="0"/>
              <a:t>The origins of regulation are political, in all waves.</a:t>
            </a:r>
          </a:p>
          <a:p>
            <a:endParaRPr lang="en-US" dirty="0"/>
          </a:p>
          <a:p>
            <a:endParaRPr lang="en-US" dirty="0"/>
          </a:p>
          <a:p>
            <a:endParaRPr lang="en-US" dirty="0"/>
          </a:p>
        </p:txBody>
      </p:sp>
    </p:spTree>
    <p:extLst>
      <p:ext uri="{BB962C8B-B14F-4D97-AF65-F5344CB8AC3E}">
        <p14:creationId xmlns:p14="http://schemas.microsoft.com/office/powerpoint/2010/main" val="2487925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11909"/>
            <a:ext cx="8229600" cy="6065091"/>
          </a:xfrm>
        </p:spPr>
        <p:txBody>
          <a:bodyPr>
            <a:normAutofit fontScale="85000" lnSpcReduction="20000"/>
          </a:bodyPr>
          <a:lstStyle/>
          <a:p>
            <a:r>
              <a:rPr lang="en-US" dirty="0"/>
              <a:t>Although regulation can be justified in terms of efficiency, equity, or other important political values, it would be wrong to say these things CAUSE regulation.</a:t>
            </a:r>
            <a:br>
              <a:rPr lang="en-US" dirty="0"/>
            </a:br>
            <a:endParaRPr lang="en-US" dirty="0"/>
          </a:p>
          <a:p>
            <a:r>
              <a:rPr lang="en-US" dirty="0"/>
              <a:t>The origins of regulation always involve a coalition of interests seeking it as a benefit.</a:t>
            </a:r>
          </a:p>
          <a:p>
            <a:pPr marL="0" indent="0">
              <a:buNone/>
            </a:pPr>
            <a:r>
              <a:rPr lang="en-US" dirty="0"/>
              <a:t> </a:t>
            </a:r>
          </a:p>
          <a:p>
            <a:r>
              <a:rPr lang="en-US" dirty="0"/>
              <a:t>Empirical Observation of these different eras suggests that it usually occurs on the wings of some sort of reform cycle in American politics.  The Progressive Era, the New Deal, and the Great Society (a move to greater social equity).</a:t>
            </a:r>
          </a:p>
          <a:p>
            <a:pPr marL="0" indent="0">
              <a:buNone/>
            </a:pPr>
            <a:r>
              <a:rPr lang="en-US" dirty="0"/>
              <a:t> </a:t>
            </a:r>
          </a:p>
          <a:p>
            <a:r>
              <a:rPr lang="en-US" dirty="0"/>
              <a:t>Close observation of specific cases of regulation suggests also that it may involve highly salient and visible crisis (e.g., Nader's report on the </a:t>
            </a:r>
            <a:r>
              <a:rPr lang="en-US" dirty="0" err="1"/>
              <a:t>Corvair</a:t>
            </a:r>
            <a:r>
              <a:rPr lang="en-US" dirty="0"/>
              <a:t> and rear engine fuel tanks spurred NHTSA; air pollution crises in the 50s and 60s spurred Clean Air Acts; Love Canal and other such incidents spurred RCRA.</a:t>
            </a:r>
            <a:br>
              <a:rPr lang="en-US" dirty="0"/>
            </a:br>
            <a:endParaRPr lang="en-US" dirty="0"/>
          </a:p>
          <a:p>
            <a:r>
              <a:rPr lang="en-US" dirty="0"/>
              <a:t>Policy entrepreneurs may also be important.  Ralph Nader with safety regulation; Edmund Muskie with environmental regulation; Lyndon Johnson and later Nixon with EEO legislation.</a:t>
            </a:r>
          </a:p>
          <a:p>
            <a:endParaRPr lang="en-US" dirty="0"/>
          </a:p>
          <a:p>
            <a:endParaRPr lang="en-US" dirty="0"/>
          </a:p>
        </p:txBody>
      </p:sp>
    </p:spTree>
    <p:extLst>
      <p:ext uri="{BB962C8B-B14F-4D97-AF65-F5344CB8AC3E}">
        <p14:creationId xmlns:p14="http://schemas.microsoft.com/office/powerpoint/2010/main" val="685238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Regulation	</a:t>
            </a:r>
          </a:p>
        </p:txBody>
      </p:sp>
      <p:sp>
        <p:nvSpPr>
          <p:cNvPr id="3" name="Content Placeholder 2"/>
          <p:cNvSpPr>
            <a:spLocks noGrp="1"/>
          </p:cNvSpPr>
          <p:nvPr>
            <p:ph idx="1"/>
          </p:nvPr>
        </p:nvSpPr>
        <p:spPr/>
        <p:txBody>
          <a:bodyPr>
            <a:normAutofit lnSpcReduction="10000"/>
          </a:bodyPr>
          <a:lstStyle/>
          <a:p>
            <a:r>
              <a:rPr lang="en-US" dirty="0"/>
              <a:t>Elected institutions create regulatory institutions, often a bureaucracy of one sort or another.  These elected institutions, while they support regulation initially, are dynamic and may not continue to support regulation.  Bureaucracy is a reflection of a static coalition at a single point in time frozen.  It represents that original regulatory coalition, sometimes against future elected institutions. For example, Ronald Reagan and the Right.</a:t>
            </a:r>
            <a:br>
              <a:rPr lang="en-US" dirty="0"/>
            </a:br>
            <a:endParaRPr lang="en-US" dirty="0"/>
          </a:p>
          <a:p>
            <a:r>
              <a:rPr lang="en-US" dirty="0"/>
              <a:t>Question:  On the nature of democracy, should the popular will of the governed always translate immediately into public policy in contemporaneous time through our elected institutions?  Or should there be constraints on democratic responsiveness?</a:t>
            </a:r>
          </a:p>
          <a:p>
            <a:endParaRPr lang="en-US" dirty="0"/>
          </a:p>
        </p:txBody>
      </p:sp>
    </p:spTree>
    <p:extLst>
      <p:ext uri="{BB962C8B-B14F-4D97-AF65-F5344CB8AC3E}">
        <p14:creationId xmlns:p14="http://schemas.microsoft.com/office/powerpoint/2010/main" val="3587914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9025"/>
            <a:ext cx="8229600" cy="6087975"/>
          </a:xfrm>
        </p:spPr>
        <p:txBody>
          <a:bodyPr>
            <a:normAutofit fontScale="92500" lnSpcReduction="10000"/>
          </a:bodyPr>
          <a:lstStyle/>
          <a:p>
            <a:r>
              <a:rPr lang="en-US" dirty="0"/>
              <a:t>Regulation usually antagonizes powerful interests: Automakers, oil and chemical industries, steel manufacturers, electric power companies, monopolies, etc.  </a:t>
            </a:r>
            <a:br>
              <a:rPr lang="en-US" dirty="0"/>
            </a:br>
            <a:endParaRPr lang="en-US" dirty="0"/>
          </a:p>
          <a:p>
            <a:r>
              <a:rPr lang="en-US" dirty="0"/>
              <a:t>Has implications for the politics of regulation.</a:t>
            </a:r>
          </a:p>
          <a:p>
            <a:endParaRPr lang="en-US" dirty="0"/>
          </a:p>
          <a:p>
            <a:r>
              <a:rPr lang="en-US" dirty="0"/>
              <a:t>Regulation may have enormous impacts on both the regulated and the unregulated.  $100 billions spent on air pollution in 70s.  </a:t>
            </a:r>
          </a:p>
          <a:p>
            <a:pPr marL="0" indent="0">
              <a:buNone/>
            </a:pPr>
            <a:r>
              <a:rPr lang="en-US" dirty="0"/>
              <a:t> </a:t>
            </a:r>
          </a:p>
          <a:p>
            <a:r>
              <a:rPr lang="en-US" dirty="0"/>
              <a:t>Closer to a trillion to bail out the thrifts and banks in the 1980s.  </a:t>
            </a:r>
          </a:p>
          <a:p>
            <a:pPr marL="0" indent="0">
              <a:buNone/>
            </a:pPr>
            <a:r>
              <a:rPr lang="en-US" dirty="0"/>
              <a:t> </a:t>
            </a:r>
          </a:p>
          <a:p>
            <a:r>
              <a:rPr lang="en-US" dirty="0"/>
              <a:t>Over 200 billion to clean up Nuclear Waste problems.  </a:t>
            </a:r>
          </a:p>
          <a:p>
            <a:pPr marL="0" indent="0">
              <a:buNone/>
            </a:pPr>
            <a:r>
              <a:rPr lang="en-US" dirty="0"/>
              <a:t> </a:t>
            </a:r>
          </a:p>
          <a:p>
            <a:r>
              <a:rPr lang="en-US" dirty="0"/>
              <a:t>Superfund and hazardous wastes 100 billion and counting. Who has seen Erin </a:t>
            </a:r>
            <a:r>
              <a:rPr lang="en-US" dirty="0" err="1"/>
              <a:t>Brockovich</a:t>
            </a:r>
            <a:r>
              <a:rPr lang="en-US" dirty="0"/>
              <a:t>? True story. A Civil Action. True Story. </a:t>
            </a:r>
          </a:p>
          <a:p>
            <a:pPr marL="0" indent="0">
              <a:buNone/>
            </a:pPr>
            <a:r>
              <a:rPr lang="en-US" dirty="0"/>
              <a:t> </a:t>
            </a:r>
          </a:p>
        </p:txBody>
      </p:sp>
    </p:spTree>
    <p:extLst>
      <p:ext uri="{BB962C8B-B14F-4D97-AF65-F5344CB8AC3E}">
        <p14:creationId xmlns:p14="http://schemas.microsoft.com/office/powerpoint/2010/main" val="2439276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9025"/>
            <a:ext cx="8229600" cy="6087975"/>
          </a:xfrm>
        </p:spPr>
        <p:txBody>
          <a:bodyPr>
            <a:normAutofit fontScale="92500" lnSpcReduction="10000"/>
          </a:bodyPr>
          <a:lstStyle/>
          <a:p>
            <a:r>
              <a:rPr lang="en-US" dirty="0"/>
              <a:t>Toxic substances dumped have killed tens of thousands of people in the U.S., and more in other countries.</a:t>
            </a:r>
          </a:p>
          <a:p>
            <a:pPr marL="0" indent="0">
              <a:buNone/>
            </a:pPr>
            <a:r>
              <a:rPr lang="en-US" dirty="0"/>
              <a:t> </a:t>
            </a:r>
          </a:p>
          <a:p>
            <a:r>
              <a:rPr lang="en-US" dirty="0"/>
              <a:t>Unregulated- asbestos will kill several hundred thousand workers in the U.S. before the toll is all in.  Asbestosis; mesothelioma. </a:t>
            </a:r>
          </a:p>
          <a:p>
            <a:pPr marL="0" indent="0">
              <a:buNone/>
            </a:pPr>
            <a:r>
              <a:rPr lang="en-US" dirty="0"/>
              <a:t> </a:t>
            </a:r>
          </a:p>
          <a:p>
            <a:r>
              <a:rPr lang="en-US" dirty="0"/>
              <a:t>Radon gas in homes will kill even more.  </a:t>
            </a:r>
          </a:p>
          <a:p>
            <a:pPr marL="0" indent="0">
              <a:buNone/>
            </a:pPr>
            <a:r>
              <a:rPr lang="en-US" dirty="0"/>
              <a:t> </a:t>
            </a:r>
          </a:p>
          <a:p>
            <a:r>
              <a:rPr lang="en-US" dirty="0"/>
              <a:t>We allow the tobacco industry to kill even more by selling their poison to the American public? They have deliberately attempted to addict Americans to their products. Who has seen The Insider? Russell Crow, another true story.</a:t>
            </a:r>
            <a:br>
              <a:rPr lang="en-US" dirty="0"/>
            </a:br>
            <a:endParaRPr lang="en-US" dirty="0"/>
          </a:p>
          <a:p>
            <a:r>
              <a:rPr lang="en-US" dirty="0"/>
              <a:t>Banking regulation failures prior to 2007 cost the economy huge amounts. 800 billion for bank bailouts. 7.7 trillion in loan guarantees through the FED</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610784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9025"/>
            <a:ext cx="9144000" cy="6087975"/>
          </a:xfrm>
        </p:spPr>
        <p:txBody>
          <a:bodyPr>
            <a:normAutofit fontScale="85000" lnSpcReduction="20000"/>
          </a:bodyPr>
          <a:lstStyle/>
          <a:p>
            <a:r>
              <a:rPr lang="en-US" dirty="0"/>
              <a:t>Regulation often involves making decisions on matters on which there is imperfect knowledge.  </a:t>
            </a:r>
          </a:p>
          <a:p>
            <a:endParaRPr lang="en-US" dirty="0"/>
          </a:p>
          <a:p>
            <a:r>
              <a:rPr lang="en-US" dirty="0"/>
              <a:t>Example: </a:t>
            </a:r>
          </a:p>
          <a:p>
            <a:pPr marL="0" indent="0">
              <a:buNone/>
            </a:pPr>
            <a:r>
              <a:rPr lang="en-US" dirty="0"/>
              <a:t> </a:t>
            </a:r>
          </a:p>
          <a:p>
            <a:r>
              <a:rPr lang="en-US" dirty="0"/>
              <a:t>Nuclear regulation:  Radioactive emissions are hazardous to human health.  Somatic effects range from 25R no effects, 50R blood changes or minor skin damage, 100 R loss of hair and vomiting, 500 R death. </a:t>
            </a:r>
          </a:p>
          <a:p>
            <a:pPr marL="0" indent="0">
              <a:buNone/>
            </a:pPr>
            <a:r>
              <a:rPr lang="en-US" dirty="0"/>
              <a:t> </a:t>
            </a:r>
          </a:p>
          <a:p>
            <a:r>
              <a:rPr lang="en-US" dirty="0"/>
              <a:t>Genetic effects we are unsure of.  Yet medical science does not know what a safe dose of radiation is for the human animal.  Currently, workers can be exposed to 5 REM per year if over a certain age and not a woman in childbearing years.  This is a dose that scientists have great difficulty justifying since it was determined arbitrarily after WWII by studying survivors from Hiroshima and Nagasaki.  </a:t>
            </a:r>
          </a:p>
          <a:p>
            <a:pPr marL="0" indent="0">
              <a:buNone/>
            </a:pPr>
            <a:r>
              <a:rPr lang="en-US" dirty="0"/>
              <a:t> </a:t>
            </a:r>
          </a:p>
          <a:p>
            <a:r>
              <a:rPr lang="en-US" dirty="0"/>
              <a:t>Clean air doses based on each of the five criteria pollutants is likewise very tenuous and arbitrary (SO2, NO2, O3, CO, Particulates)</a:t>
            </a:r>
            <a:br>
              <a:rPr lang="en-US" dirty="0"/>
            </a:br>
            <a:endParaRPr lang="en-US" dirty="0"/>
          </a:p>
          <a:p>
            <a:r>
              <a:rPr lang="en-US" dirty="0"/>
              <a:t>There are risks involved for regulators who establish these regulations.  The environment of decision is one of great uncertainty.</a:t>
            </a:r>
          </a:p>
        </p:txBody>
      </p:sp>
    </p:spTree>
    <p:extLst>
      <p:ext uri="{BB962C8B-B14F-4D97-AF65-F5344CB8AC3E}">
        <p14:creationId xmlns:p14="http://schemas.microsoft.com/office/powerpoint/2010/main" val="3717300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11909"/>
            <a:ext cx="8229600" cy="6065091"/>
          </a:xfrm>
        </p:spPr>
        <p:txBody>
          <a:bodyPr>
            <a:normAutofit lnSpcReduction="10000"/>
          </a:bodyPr>
          <a:lstStyle/>
          <a:p>
            <a:r>
              <a:rPr lang="en-US" dirty="0"/>
              <a:t>Regulation may involve multiple agencies, each of which claim to represent the public and each with different interests.  Examples: EPA and the Energy Department.  OSHA in the Department of Labor and the Commerce department, Department of Energy and the Nuclear Regulatory Commission, Defense Department and the NRC and EPA.  At the State and local levels: the city of Houston and the State Water Pollution Authority.</a:t>
            </a:r>
          </a:p>
          <a:p>
            <a:endParaRPr lang="en-US" dirty="0"/>
          </a:p>
          <a:p>
            <a:r>
              <a:rPr lang="en-US" dirty="0"/>
              <a:t> May involve delay in addressing important problems. Example: Congress passed hazardous waste legislation in 1975 (RCRA).  It was not until 1980, that hazardous waste regulation got off the ground, and then it had to endure the early Reagan administration.  Why? Uncertain technology, risks for regulators, costs for powerful interests, vague legislation granting much discretion.</a:t>
            </a:r>
          </a:p>
          <a:p>
            <a:r>
              <a:rPr lang="en-US" dirty="0"/>
              <a:t> </a:t>
            </a:r>
          </a:p>
          <a:p>
            <a:endParaRPr lang="en-US" dirty="0"/>
          </a:p>
        </p:txBody>
      </p:sp>
    </p:spTree>
    <p:extLst>
      <p:ext uri="{BB962C8B-B14F-4D97-AF65-F5344CB8AC3E}">
        <p14:creationId xmlns:p14="http://schemas.microsoft.com/office/powerpoint/2010/main" val="2906758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normAutofit fontScale="92500" lnSpcReduction="20000"/>
          </a:bodyPr>
          <a:lstStyle/>
          <a:p>
            <a:r>
              <a:rPr lang="en-US" dirty="0"/>
              <a:t>Regulation is a state imposed limitation on the discretion that may be exercised by individuals or organizations.  It is the intentional restriction of a subject’s choice of activity by an entity not directly party to or involved in that activity.  Regulation is backed by the threat of state imposed sanction.</a:t>
            </a:r>
          </a:p>
          <a:p>
            <a:endParaRPr lang="en-US" dirty="0"/>
          </a:p>
          <a:p>
            <a:r>
              <a:rPr lang="en-US" dirty="0"/>
              <a:t>Regulation is pervasive, touching virtually every moment of our lives.  It is so pervasive that we often take it for granted.  </a:t>
            </a:r>
          </a:p>
          <a:p>
            <a:pPr marL="0" indent="0">
              <a:buNone/>
            </a:pPr>
            <a:r>
              <a:rPr lang="en-US" dirty="0"/>
              <a:t> </a:t>
            </a:r>
          </a:p>
          <a:p>
            <a:r>
              <a:rPr lang="en-US" dirty="0"/>
              <a:t>Regulation may either intentionally or unintentionally affect the operation of markets.  It can make markets either less or more efficient.  It makes markets more efficient when there is a market failure such as an externality.  It makes markets less efficient when the polity simply prefers some other value than market efficiency. We shall define efficiency with more precision at a later point.</a:t>
            </a:r>
          </a:p>
          <a:p>
            <a:endParaRPr lang="en-US" dirty="0"/>
          </a:p>
        </p:txBody>
      </p:sp>
    </p:spTree>
    <p:extLst>
      <p:ext uri="{BB962C8B-B14F-4D97-AF65-F5344CB8AC3E}">
        <p14:creationId xmlns:p14="http://schemas.microsoft.com/office/powerpoint/2010/main" val="23021791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11909"/>
            <a:ext cx="8229600" cy="6065091"/>
          </a:xfrm>
        </p:spPr>
        <p:txBody>
          <a:bodyPr>
            <a:normAutofit/>
          </a:bodyPr>
          <a:lstStyle/>
          <a:p>
            <a:r>
              <a:rPr lang="en-US" dirty="0"/>
              <a:t>Regulatory bureaucracies operate within the context of constraints.  </a:t>
            </a:r>
          </a:p>
          <a:p>
            <a:endParaRPr lang="en-US" dirty="0"/>
          </a:p>
          <a:p>
            <a:pPr lvl="1"/>
            <a:r>
              <a:rPr lang="en-US" dirty="0"/>
              <a:t>Mission constraints-Must abide by the letter of authorizing legislation.  </a:t>
            </a:r>
          </a:p>
          <a:p>
            <a:pPr lvl="1"/>
            <a:r>
              <a:rPr lang="en-US" dirty="0"/>
              <a:t>Political constraints-shelter the agency’s core technology and assure resources.  </a:t>
            </a:r>
          </a:p>
          <a:p>
            <a:pPr lvl="1"/>
            <a:r>
              <a:rPr lang="en-US" dirty="0"/>
              <a:t>Legal constraints-Administrative Procedure Act, the law’s mission statement, the law’s requirements.  </a:t>
            </a:r>
          </a:p>
          <a:p>
            <a:pPr lvl="1"/>
            <a:r>
              <a:rPr lang="en-US" dirty="0"/>
              <a:t>Technical constraints- May not know how to solve problems.</a:t>
            </a:r>
          </a:p>
          <a:p>
            <a:endParaRPr lang="en-US" dirty="0"/>
          </a:p>
        </p:txBody>
      </p:sp>
    </p:spTree>
    <p:extLst>
      <p:ext uri="{BB962C8B-B14F-4D97-AF65-F5344CB8AC3E}">
        <p14:creationId xmlns:p14="http://schemas.microsoft.com/office/powerpoint/2010/main" val="23929160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7583"/>
            <a:ext cx="8229600" cy="6099417"/>
          </a:xfrm>
        </p:spPr>
        <p:txBody>
          <a:bodyPr/>
          <a:lstStyle/>
          <a:p>
            <a:r>
              <a:rPr lang="en-US" dirty="0"/>
              <a:t>The capacity of a regulatory agency to be effective depends on its resources, which include: </a:t>
            </a:r>
          </a:p>
          <a:p>
            <a:pPr lvl="1"/>
            <a:r>
              <a:rPr lang="en-US" dirty="0"/>
              <a:t>Budgets and Personnel</a:t>
            </a:r>
          </a:p>
          <a:p>
            <a:pPr lvl="1"/>
            <a:r>
              <a:rPr lang="en-US" dirty="0"/>
              <a:t>Technology</a:t>
            </a:r>
          </a:p>
          <a:p>
            <a:pPr lvl="1"/>
            <a:r>
              <a:rPr lang="en-US" dirty="0"/>
              <a:t>Democratic support from representative institutions</a:t>
            </a:r>
          </a:p>
          <a:p>
            <a:pPr lvl="1"/>
            <a:r>
              <a:rPr lang="en-US" dirty="0"/>
              <a:t>Clientele support</a:t>
            </a:r>
          </a:p>
          <a:p>
            <a:pPr lvl="1"/>
            <a:r>
              <a:rPr lang="en-US" dirty="0"/>
              <a:t>Internal constituency- the agency staff should be professional, technically competent, develop routines, have esprit.</a:t>
            </a:r>
          </a:p>
          <a:p>
            <a:pPr lvl="1"/>
            <a:r>
              <a:rPr lang="en-US" dirty="0"/>
              <a:t>Issue complexity.  </a:t>
            </a:r>
          </a:p>
          <a:p>
            <a:pPr lvl="1"/>
            <a:r>
              <a:rPr lang="en-US" dirty="0"/>
              <a:t>Salience to the public or other interests.  </a:t>
            </a:r>
          </a:p>
          <a:p>
            <a:pPr lvl="1"/>
            <a:r>
              <a:rPr lang="en-US" dirty="0"/>
              <a:t>Tractability of the problem. (AIDS versus automatic weapons).</a:t>
            </a:r>
          </a:p>
          <a:p>
            <a:pPr lvl="1"/>
            <a:endParaRPr lang="en-US" dirty="0"/>
          </a:p>
        </p:txBody>
      </p:sp>
    </p:spTree>
    <p:extLst>
      <p:ext uri="{BB962C8B-B14F-4D97-AF65-F5344CB8AC3E}">
        <p14:creationId xmlns:p14="http://schemas.microsoft.com/office/powerpoint/2010/main" val="3302139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Delegate Regulation to a Bureaucracy?</a:t>
            </a:r>
          </a:p>
        </p:txBody>
      </p:sp>
      <p:sp>
        <p:nvSpPr>
          <p:cNvPr id="3" name="Content Placeholder 2"/>
          <p:cNvSpPr>
            <a:spLocks noGrp="1"/>
          </p:cNvSpPr>
          <p:nvPr>
            <p:ph idx="1"/>
          </p:nvPr>
        </p:nvSpPr>
        <p:spPr/>
        <p:txBody>
          <a:bodyPr>
            <a:normAutofit fontScale="85000" lnSpcReduction="20000"/>
          </a:bodyPr>
          <a:lstStyle/>
          <a:p>
            <a:r>
              <a:rPr lang="en-US" dirty="0"/>
              <a:t>1) Greater expertise in bureaucracy.</a:t>
            </a:r>
          </a:p>
          <a:p>
            <a:r>
              <a:rPr lang="en-US" dirty="0"/>
              <a:t>2) Time constraints and congressional overload</a:t>
            </a:r>
          </a:p>
          <a:p>
            <a:r>
              <a:rPr lang="en-US" dirty="0"/>
              <a:t>3) Continuous contact by bureaucracy with problem; intermittent contact in legislative</a:t>
            </a:r>
          </a:p>
          <a:p>
            <a:r>
              <a:rPr lang="en-US" dirty="0"/>
              <a:t>4) Intentional desire to depoliticize an issue. Rational decisions may not occur in the charged environment of ideological politics.</a:t>
            </a:r>
          </a:p>
          <a:p>
            <a:r>
              <a:rPr lang="en-US" dirty="0"/>
              <a:t>5) Issue uncertainty- for clarification and refinement of a broad mandate in an incremental fashion.</a:t>
            </a:r>
          </a:p>
          <a:p>
            <a:r>
              <a:rPr lang="en-US" dirty="0"/>
              <a:t>6) Changing conditions likely to occur, hence vague mandate. Unexpected contingencies</a:t>
            </a:r>
          </a:p>
          <a:p>
            <a:r>
              <a:rPr lang="en-US" dirty="0"/>
              <a:t>7) Desire of bureaucrats for jurisdiction flexibility to enhance rational action.</a:t>
            </a:r>
          </a:p>
          <a:p>
            <a:r>
              <a:rPr lang="en-US" dirty="0"/>
              <a:t>8) Deadlock and the need to resolve collective action dilemmas.</a:t>
            </a:r>
          </a:p>
          <a:p>
            <a:r>
              <a:rPr lang="en-US" dirty="0"/>
              <a:t>9) Need for uniformity and fairness through time is satisfied by the institutional memory Congress may not possess.</a:t>
            </a:r>
          </a:p>
          <a:p>
            <a:r>
              <a:rPr lang="en-US" dirty="0"/>
              <a:t>10) Need for quick action and avoidance of lengthy delays.</a:t>
            </a:r>
          </a:p>
          <a:p>
            <a:r>
              <a:rPr lang="en-US" dirty="0"/>
              <a:t> </a:t>
            </a:r>
          </a:p>
          <a:p>
            <a:endParaRPr lang="en-US" dirty="0"/>
          </a:p>
        </p:txBody>
      </p:sp>
    </p:spTree>
    <p:extLst>
      <p:ext uri="{BB962C8B-B14F-4D97-AF65-F5344CB8AC3E}">
        <p14:creationId xmlns:p14="http://schemas.microsoft.com/office/powerpoint/2010/main" val="8243816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Lowi’s</a:t>
            </a:r>
            <a:r>
              <a:rPr lang="en-US" dirty="0"/>
              <a:t> Typology	</a:t>
            </a:r>
          </a:p>
        </p:txBody>
      </p:sp>
      <p:sp>
        <p:nvSpPr>
          <p:cNvPr id="3" name="Content Placeholder 2"/>
          <p:cNvSpPr>
            <a:spLocks noGrp="1"/>
          </p:cNvSpPr>
          <p:nvPr>
            <p:ph idx="1"/>
          </p:nvPr>
        </p:nvSpPr>
        <p:spPr/>
        <p:txBody>
          <a:bodyPr/>
          <a:lstStyle/>
          <a:p>
            <a:r>
              <a:rPr lang="en-US" dirty="0" err="1"/>
              <a:t>Lowi's</a:t>
            </a:r>
            <a:r>
              <a:rPr lang="en-US" dirty="0"/>
              <a:t> Typology- </a:t>
            </a:r>
            <a:r>
              <a:rPr lang="en-US" dirty="0" err="1"/>
              <a:t>Lowi</a:t>
            </a:r>
            <a:r>
              <a:rPr lang="en-US" dirty="0"/>
              <a:t> classifies policies as to the coerciveness of the policy to those to whom it is applied.  The theme here is that policy determines politics, not vice versa.</a:t>
            </a:r>
          </a:p>
          <a:p>
            <a:endParaRPr lang="en-US" dirty="0"/>
          </a:p>
        </p:txBody>
      </p:sp>
      <p:pic>
        <p:nvPicPr>
          <p:cNvPr id="4" name="Picture 3"/>
          <p:cNvPicPr>
            <a:picLocks noChangeAspect="1"/>
          </p:cNvPicPr>
          <p:nvPr/>
        </p:nvPicPr>
        <p:blipFill>
          <a:blip r:embed="rId2"/>
          <a:stretch>
            <a:fillRect/>
          </a:stretch>
        </p:blipFill>
        <p:spPr>
          <a:xfrm>
            <a:off x="314197" y="3375367"/>
            <a:ext cx="8417815" cy="2730102"/>
          </a:xfrm>
          <a:prstGeom prst="rect">
            <a:avLst/>
          </a:prstGeom>
        </p:spPr>
      </p:pic>
    </p:spTree>
    <p:extLst>
      <p:ext uri="{BB962C8B-B14F-4D97-AF65-F5344CB8AC3E}">
        <p14:creationId xmlns:p14="http://schemas.microsoft.com/office/powerpoint/2010/main" val="42169975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54699"/>
            <a:ext cx="9144000" cy="6503301"/>
          </a:xfrm>
        </p:spPr>
        <p:txBody>
          <a:bodyPr>
            <a:normAutofit fontScale="92500" lnSpcReduction="20000"/>
          </a:bodyPr>
          <a:lstStyle/>
          <a:p>
            <a:r>
              <a:rPr lang="en-US" dirty="0"/>
              <a:t>Regulation- Coercion is directly applied and immediate.  It tends to be abrasive to the clientele.  Hence politics is likely to be </a:t>
            </a:r>
            <a:r>
              <a:rPr lang="en-US" dirty="0" err="1"/>
              <a:t>conflictual</a:t>
            </a:r>
            <a:r>
              <a:rPr lang="en-US" dirty="0"/>
              <a:t>, both during legitimation and after during implementation. Initial regulation is accomplished only after input from </a:t>
            </a:r>
            <a:r>
              <a:rPr lang="en-US" dirty="0" err="1"/>
              <a:t>macropolitical</a:t>
            </a:r>
            <a:r>
              <a:rPr lang="en-US" dirty="0"/>
              <a:t> actors.  Support may decline in later years.</a:t>
            </a:r>
          </a:p>
          <a:p>
            <a:endParaRPr lang="en-US" dirty="0"/>
          </a:p>
          <a:p>
            <a:r>
              <a:rPr lang="en-US" dirty="0"/>
              <a:t>Public Interest theory-Public interest theory argues that most regulation occurs for the benefit of the mass public.  The idea is that a need or market abuse percolates up to political institutions, resulting in a regulatory enactment.</a:t>
            </a:r>
          </a:p>
          <a:p>
            <a:endParaRPr lang="en-US" dirty="0"/>
          </a:p>
          <a:p>
            <a:r>
              <a:rPr lang="en-US" dirty="0"/>
              <a:t>Capture theory- Capture theory suggests that once regulation is in place, the regulating entities become captured by the regulated.  </a:t>
            </a:r>
          </a:p>
          <a:p>
            <a:endParaRPr lang="en-US" dirty="0"/>
          </a:p>
          <a:p>
            <a:r>
              <a:rPr lang="en-US" dirty="0"/>
              <a:t>In economics, the Law and Economics school of thought has argued and shown empirically that regulation often serves the interests of the regulated. Why? Regulation is in their self-interest and involves “rent-seeking”. George Stigler developed what he called “The Theory of Economic Regulation” which posits that the regulated are usually seeking self-interested benefit from government at a cost to the public. </a:t>
            </a:r>
          </a:p>
          <a:p>
            <a:endParaRPr lang="en-US" dirty="0"/>
          </a:p>
        </p:txBody>
      </p:sp>
    </p:spTree>
    <p:extLst>
      <p:ext uri="{BB962C8B-B14F-4D97-AF65-F5344CB8AC3E}">
        <p14:creationId xmlns:p14="http://schemas.microsoft.com/office/powerpoint/2010/main" val="13728356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4699"/>
            <a:ext cx="8229600" cy="6122301"/>
          </a:xfrm>
        </p:spPr>
        <p:txBody>
          <a:bodyPr>
            <a:normAutofit fontScale="85000" lnSpcReduction="20000"/>
          </a:bodyPr>
          <a:lstStyle/>
          <a:p>
            <a:r>
              <a:rPr lang="en-US" dirty="0"/>
              <a:t>An alternative way of viewing regulatory policy is as a redistributive/distributive matter, especially when quiescence is observed and maintained.  Regulators may be captured to protect the regulated.  Examples, Public Utility Regulation in earlier times (Gabriel </a:t>
            </a:r>
            <a:r>
              <a:rPr lang="en-US" dirty="0" err="1"/>
              <a:t>Kolko</a:t>
            </a:r>
            <a:r>
              <a:rPr lang="en-US" dirty="0"/>
              <a:t> a Marxist and George Stigler a Libertarian agree on this).  Regulation may be a subsidy which allows regulated interests to restrict market access and or redistribute wealth.</a:t>
            </a:r>
          </a:p>
          <a:p>
            <a:pPr marL="0" indent="0">
              <a:buNone/>
            </a:pPr>
            <a:endParaRPr lang="en-US" dirty="0"/>
          </a:p>
          <a:p>
            <a:r>
              <a:rPr lang="en-US" dirty="0"/>
              <a:t>Decisions about protective regulation are not subsystem decisions. They are decisions involving conflict and attracting the involvement of the larger political forces including the whole congress, the president and higher officials of the executive, as well as the lower levels. </a:t>
            </a:r>
          </a:p>
          <a:p>
            <a:pPr marL="0" indent="0">
              <a:buNone/>
            </a:pPr>
            <a:endParaRPr lang="en-US" dirty="0"/>
          </a:p>
          <a:p>
            <a:r>
              <a:rPr lang="en-US" dirty="0"/>
              <a:t>High  visibility. Coalitions of groups, unlike those involving distributive decisions are highly unstable and subject to change and realignments dependent on the stakes and the issues. Politics is more </a:t>
            </a:r>
            <a:r>
              <a:rPr lang="en-US" dirty="0" err="1"/>
              <a:t>conflictual</a:t>
            </a:r>
            <a:r>
              <a:rPr lang="en-US" dirty="0"/>
              <a:t> than in distributive policy. Due to disagreements at the lower levels policy formulation and legitimation is often transferred up the chain to higher levels (that is because subcommittees are unable to resolve and be­cause of high visibility, the full Congress is called on to decide). Moreover, the influence of the </a:t>
            </a:r>
            <a:r>
              <a:rPr lang="en-US" dirty="0" err="1"/>
              <a:t>subgovernment</a:t>
            </a:r>
            <a:r>
              <a:rPr lang="en-US" dirty="0"/>
              <a:t> over the outcomes may be minimal or at best altered by the decisions of others in the higher arena. </a:t>
            </a:r>
          </a:p>
          <a:p>
            <a:endParaRPr lang="en-US" dirty="0"/>
          </a:p>
          <a:p>
            <a:endParaRPr lang="en-US" dirty="0"/>
          </a:p>
          <a:p>
            <a:endParaRPr lang="en-US" dirty="0"/>
          </a:p>
        </p:txBody>
      </p:sp>
    </p:spTree>
    <p:extLst>
      <p:ext uri="{BB962C8B-B14F-4D97-AF65-F5344CB8AC3E}">
        <p14:creationId xmlns:p14="http://schemas.microsoft.com/office/powerpoint/2010/main" val="42173458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6141"/>
            <a:ext cx="8229600" cy="6110859"/>
          </a:xfrm>
        </p:spPr>
        <p:txBody>
          <a:bodyPr>
            <a:normAutofit fontScale="92500" lnSpcReduction="10000"/>
          </a:bodyPr>
          <a:lstStyle/>
          <a:p>
            <a:r>
              <a:rPr lang="en-US" dirty="0"/>
              <a:t>Distributive policies- These types of policies distribute benefits to elements of society directly.  No one is coerced immediately.  In fact, coercion is missing.  Relations are therefore consensual.  </a:t>
            </a:r>
          </a:p>
          <a:p>
            <a:endParaRPr lang="en-US" dirty="0"/>
          </a:p>
          <a:p>
            <a:r>
              <a:rPr lang="en-US" dirty="0"/>
              <a:t>Examples: subsidies, price supports, veterans benefits, highway funding, farm subsidies, </a:t>
            </a:r>
            <a:r>
              <a:rPr lang="en-US" dirty="0" err="1"/>
              <a:t>Agricultureal</a:t>
            </a:r>
            <a:r>
              <a:rPr lang="en-US" dirty="0"/>
              <a:t> Research Service, National Institute of Health, benefits for the disabled, corps of engineers, water projects, sewer grants, NASA, etc.  </a:t>
            </a:r>
            <a:br>
              <a:rPr lang="en-US" dirty="0"/>
            </a:br>
            <a:endParaRPr lang="en-US" dirty="0"/>
          </a:p>
          <a:p>
            <a:r>
              <a:rPr lang="en-US" dirty="0"/>
              <a:t>Redistributive policy- costs are dispersed, benefits are concentrated.  Coercion is immediate and penalties are apparent; the policy is applied indirectly </a:t>
            </a:r>
            <a:r>
              <a:rPr lang="en-US" dirty="0" err="1"/>
              <a:t>throught</a:t>
            </a:r>
            <a:r>
              <a:rPr lang="en-US" dirty="0"/>
              <a:t> the envi­ronment.  </a:t>
            </a:r>
          </a:p>
          <a:p>
            <a:pPr marL="0" indent="0">
              <a:buNone/>
            </a:pPr>
            <a:r>
              <a:rPr lang="en-US" dirty="0"/>
              <a:t> </a:t>
            </a:r>
          </a:p>
          <a:p>
            <a:r>
              <a:rPr lang="en-US" dirty="0"/>
              <a:t>Examples: Income redistribution, social security, welfare, Medicare, food stamps, tax reform, etc.  </a:t>
            </a:r>
          </a:p>
          <a:p>
            <a:endParaRPr lang="en-US" dirty="0"/>
          </a:p>
        </p:txBody>
      </p:sp>
    </p:spTree>
    <p:extLst>
      <p:ext uri="{BB962C8B-B14F-4D97-AF65-F5344CB8AC3E}">
        <p14:creationId xmlns:p14="http://schemas.microsoft.com/office/powerpoint/2010/main" val="37176798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43258"/>
            <a:ext cx="9144000" cy="6514742"/>
          </a:xfrm>
        </p:spPr>
        <p:txBody>
          <a:bodyPr>
            <a:normAutofit fontScale="85000" lnSpcReduction="10000"/>
          </a:bodyPr>
          <a:lstStyle/>
          <a:p>
            <a:r>
              <a:rPr lang="en-US" dirty="0"/>
              <a:t>The politics of redistribution tends to be ideological invoking conflict and an unwillingness to compromise on ends or means.  It will be prolonged requiring a long time for legitimation to occur.</a:t>
            </a:r>
            <a:br>
              <a:rPr lang="en-US" dirty="0"/>
            </a:br>
            <a:endParaRPr lang="en-US" dirty="0"/>
          </a:p>
          <a:p>
            <a:r>
              <a:rPr lang="en-US" dirty="0"/>
              <a:t>Policy making cannot be restricted to the subsystem.</a:t>
            </a:r>
            <a:br>
              <a:rPr lang="en-US" dirty="0"/>
            </a:br>
            <a:endParaRPr lang="en-US" dirty="0"/>
          </a:p>
          <a:p>
            <a:r>
              <a:rPr lang="en-US" dirty="0"/>
              <a:t>Coalitions are stable lining up along ideological lines and tend to be stable through time refusing to crossover or compromise.</a:t>
            </a:r>
            <a:br>
              <a:rPr lang="en-US" dirty="0"/>
            </a:br>
            <a:endParaRPr lang="en-US" dirty="0"/>
          </a:p>
          <a:p>
            <a:r>
              <a:rPr lang="en-US" dirty="0"/>
              <a:t>Issues tend to be visible and salient to large numbers of people.  The public usually cares and a lot.</a:t>
            </a:r>
            <a:br>
              <a:rPr lang="en-US" dirty="0"/>
            </a:br>
            <a:endParaRPr lang="en-US" dirty="0"/>
          </a:p>
          <a:p>
            <a:r>
              <a:rPr lang="en-US" dirty="0"/>
              <a:t>The outputs of legitimation tend to be bargains designed to give life to the policy rather than to solve problems.  The policy process must build on this base in incre­ments.  Even them progress toward problem resolution is slow and difficult because of the nature of the problem.</a:t>
            </a:r>
            <a:br>
              <a:rPr lang="en-US" dirty="0"/>
            </a:br>
            <a:endParaRPr lang="en-US" dirty="0"/>
          </a:p>
          <a:p>
            <a:r>
              <a:rPr lang="en-US" dirty="0"/>
              <a:t>It takes extraordinary conditions to secure passage and initialization of such legisla­tion.  e.g., election landslides, party realignments, crisis, violence.</a:t>
            </a:r>
            <a:br>
              <a:rPr lang="en-US" dirty="0"/>
            </a:br>
            <a:endParaRPr lang="en-US" dirty="0"/>
          </a:p>
          <a:p>
            <a:r>
              <a:rPr lang="en-US" dirty="0"/>
              <a:t>Often there is weak clientele support after legitimation.  Support tends to be transitory and declining.</a:t>
            </a:r>
          </a:p>
          <a:p>
            <a:endParaRPr lang="en-US" dirty="0"/>
          </a:p>
        </p:txBody>
      </p:sp>
    </p:spTree>
    <p:extLst>
      <p:ext uri="{BB962C8B-B14F-4D97-AF65-F5344CB8AC3E}">
        <p14:creationId xmlns:p14="http://schemas.microsoft.com/office/powerpoint/2010/main" val="926683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0467"/>
            <a:ext cx="8229600" cy="6076533"/>
          </a:xfrm>
        </p:spPr>
        <p:txBody>
          <a:bodyPr/>
          <a:lstStyle/>
          <a:p>
            <a:r>
              <a:rPr lang="en-US" dirty="0"/>
              <a:t>Constituent policies- </a:t>
            </a:r>
          </a:p>
          <a:p>
            <a:pPr marL="0" indent="0">
              <a:buNone/>
            </a:pPr>
            <a:endParaRPr lang="en-US" dirty="0"/>
          </a:p>
          <a:p>
            <a:r>
              <a:rPr lang="en-US" dirty="0"/>
              <a:t>Coercion is remote or absent and policy is applied indirectly to the environment.  Low levels of support will often exist for the policy due to the indirectness of benefits.  Little opposition will exist due to small costs to the public.  </a:t>
            </a:r>
            <a:br>
              <a:rPr lang="en-US" dirty="0"/>
            </a:br>
            <a:r>
              <a:rPr lang="en-US" dirty="0"/>
              <a:t> </a:t>
            </a:r>
          </a:p>
          <a:p>
            <a:r>
              <a:rPr lang="en-US" dirty="0"/>
              <a:t>Examples: The National Parks Service, the Forest Service, foreign affairs bureaus, Departments of the Army and Navy, Defense,  GAO, OPM, Treasury, Secret Service.  Service intensive activities fall into this grouping, especially those agencies that serve other entities of government rather than the public directly.</a:t>
            </a:r>
          </a:p>
          <a:p>
            <a:endParaRPr lang="en-US" dirty="0"/>
          </a:p>
        </p:txBody>
      </p:sp>
    </p:spTree>
    <p:extLst>
      <p:ext uri="{BB962C8B-B14F-4D97-AF65-F5344CB8AC3E}">
        <p14:creationId xmlns:p14="http://schemas.microsoft.com/office/powerpoint/2010/main" val="746686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Major U.S. Regulatory Agencies</a:t>
            </a:r>
          </a:p>
        </p:txBody>
      </p:sp>
      <p:sp>
        <p:nvSpPr>
          <p:cNvPr id="3" name="Content Placeholder 2"/>
          <p:cNvSpPr>
            <a:spLocks noGrp="1"/>
          </p:cNvSpPr>
          <p:nvPr>
            <p:ph idx="1"/>
          </p:nvPr>
        </p:nvSpPr>
        <p:spPr>
          <a:xfrm>
            <a:off x="0" y="1600200"/>
            <a:ext cx="9144000" cy="5257800"/>
          </a:xfrm>
        </p:spPr>
        <p:txBody>
          <a:bodyPr>
            <a:noAutofit/>
          </a:bodyPr>
          <a:lstStyle/>
          <a:p>
            <a:r>
              <a:rPr lang="en-US" sz="2000" b="1" i="1" dirty="0"/>
              <a:t>Consumer Product Safety Commission</a:t>
            </a:r>
            <a:r>
              <a:rPr lang="en-US" sz="2000" b="1" dirty="0"/>
              <a:t> </a:t>
            </a:r>
            <a:r>
              <a:rPr lang="en-US" sz="2000" dirty="0"/>
              <a:t>(CPSC): enforces federal safety standards</a:t>
            </a:r>
          </a:p>
          <a:p>
            <a:r>
              <a:rPr lang="en-US" sz="2000" b="1" i="1" dirty="0"/>
              <a:t>Environmental Protection Agency</a:t>
            </a:r>
            <a:r>
              <a:rPr lang="en-US" sz="2000" dirty="0"/>
              <a:t> (EPA): establishes and enforces pollution standards </a:t>
            </a:r>
          </a:p>
          <a:p>
            <a:r>
              <a:rPr lang="en-US" sz="2000" b="1" i="1" dirty="0"/>
              <a:t>Equal Employment Opportunity Commission</a:t>
            </a:r>
            <a:r>
              <a:rPr lang="en-US" sz="2000" i="1" dirty="0"/>
              <a:t> </a:t>
            </a:r>
            <a:r>
              <a:rPr lang="en-US" sz="2000" dirty="0"/>
              <a:t>(EEOC): administers and enforces Title VIII or the Civil Rights Act of 1964 (fair employment)</a:t>
            </a:r>
          </a:p>
          <a:p>
            <a:r>
              <a:rPr lang="en-US" sz="2000" b="1" i="1" dirty="0"/>
              <a:t>Federal Aviation Administration</a:t>
            </a:r>
            <a:r>
              <a:rPr lang="en-US" sz="2000" dirty="0"/>
              <a:t> (FAA): regulates and promotes air transportation safety, including airports and pilot licensing</a:t>
            </a:r>
          </a:p>
          <a:p>
            <a:r>
              <a:rPr lang="en-US" sz="2000" b="1" i="1" dirty="0"/>
              <a:t>Federal Communications Commission</a:t>
            </a:r>
            <a:r>
              <a:rPr lang="en-US" sz="2000" dirty="0"/>
              <a:t> (FCC): regulates interstate and foreign communication by radio, telephone, telegraph, and television</a:t>
            </a:r>
          </a:p>
          <a:p>
            <a:r>
              <a:rPr lang="en-US" sz="2000" b="1" i="1" dirty="0"/>
              <a:t>Federal Deposit Insurance Corporation</a:t>
            </a:r>
            <a:r>
              <a:rPr lang="en-US" sz="2000" dirty="0"/>
              <a:t> (FDIC): insures bank deposits, approves mergers, and audits banking practices</a:t>
            </a:r>
          </a:p>
          <a:p>
            <a:r>
              <a:rPr lang="en-US" sz="2000" b="1" i="1" dirty="0"/>
              <a:t>Federal Reserve System</a:t>
            </a:r>
            <a:r>
              <a:rPr lang="en-US" sz="2000" dirty="0"/>
              <a:t> (the FED): regulates banking; manages the money supply</a:t>
            </a:r>
          </a:p>
        </p:txBody>
      </p:sp>
    </p:spTree>
    <p:extLst>
      <p:ext uri="{BB962C8B-B14F-4D97-AF65-F5344CB8AC3E}">
        <p14:creationId xmlns:p14="http://schemas.microsoft.com/office/powerpoint/2010/main" val="3461533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54699"/>
            <a:ext cx="9144000" cy="6122301"/>
          </a:xfrm>
        </p:spPr>
        <p:txBody>
          <a:bodyPr>
            <a:normAutofit/>
          </a:bodyPr>
          <a:lstStyle/>
          <a:p>
            <a:endParaRPr lang="en-US" sz="2000" dirty="0"/>
          </a:p>
          <a:p>
            <a:r>
              <a:rPr lang="en-US" sz="2000" b="1" i="1" dirty="0"/>
              <a:t>Federal Trade Commission</a:t>
            </a:r>
            <a:r>
              <a:rPr lang="en-US" sz="2000" dirty="0"/>
              <a:t> (FTC): ensures free and fair competition and protects consumers from unfair or deceptive practices</a:t>
            </a:r>
          </a:p>
          <a:p>
            <a:r>
              <a:rPr lang="en-US" sz="2000" b="1" i="1" dirty="0"/>
              <a:t>Food and Drug Administration</a:t>
            </a:r>
            <a:r>
              <a:rPr lang="en-US" sz="2000" dirty="0"/>
              <a:t> (FDA): administers federal food purity laws, drug testing and safety, and cosmetics</a:t>
            </a:r>
          </a:p>
          <a:p>
            <a:r>
              <a:rPr lang="en-US" sz="2000" b="1" i="1" dirty="0"/>
              <a:t>National Labor Relations Board</a:t>
            </a:r>
            <a:r>
              <a:rPr lang="en-US" sz="2000" dirty="0"/>
              <a:t> (NLRB): prevents or corrects unfair labor practices by either employers or unions</a:t>
            </a:r>
          </a:p>
          <a:p>
            <a:r>
              <a:rPr lang="en-US" sz="2000" b="1" i="1" dirty="0"/>
              <a:t>Nuclear Regulatory Commission</a:t>
            </a:r>
            <a:r>
              <a:rPr lang="en-US" sz="2000" dirty="0"/>
              <a:t> (NRC): licenses and regulates non-military nuclear facilities</a:t>
            </a:r>
          </a:p>
          <a:p>
            <a:r>
              <a:rPr lang="en-US" sz="2000" b="1" i="1" dirty="0"/>
              <a:t>Occupational Safety and Health Administration</a:t>
            </a:r>
            <a:r>
              <a:rPr lang="en-US" sz="2000" dirty="0"/>
              <a:t> (OSHA): develops and enforces federal standards and regulations ensuring working conditions</a:t>
            </a:r>
          </a:p>
          <a:p>
            <a:r>
              <a:rPr lang="en-US" sz="2000" b="1" i="1" dirty="0"/>
              <a:t>Securities and Exchange Commission</a:t>
            </a:r>
            <a:r>
              <a:rPr lang="en-US" sz="2000" dirty="0"/>
              <a:t> (SEC): administers federal laws concerning the buying and selling of </a:t>
            </a:r>
            <a:r>
              <a:rPr lang="en-US" sz="2000" dirty="0" err="1"/>
              <a:t>securitiesLink</a:t>
            </a:r>
            <a:r>
              <a:rPr lang="en-US" sz="2000" dirty="0"/>
              <a:t> to web.</a:t>
            </a:r>
          </a:p>
          <a:p>
            <a:endParaRPr lang="en-US" sz="2000" dirty="0"/>
          </a:p>
          <a:p>
            <a:r>
              <a:rPr lang="en-US" sz="2000" dirty="0"/>
              <a:t>This list contains the most important regulatory agencies. However, the list of all regulatory agencies in the United States is very long. Click </a:t>
            </a:r>
            <a:r>
              <a:rPr lang="en-US" sz="2000" dirty="0">
                <a:hlinkClick r:id="rId2"/>
              </a:rPr>
              <a:t>here</a:t>
            </a:r>
            <a:r>
              <a:rPr lang="en-US" sz="2000" dirty="0"/>
              <a:t> for a more exhaustive listing.  </a:t>
            </a:r>
          </a:p>
        </p:txBody>
      </p:sp>
    </p:spTree>
    <p:extLst>
      <p:ext uri="{BB962C8B-B14F-4D97-AF65-F5344CB8AC3E}">
        <p14:creationId xmlns:p14="http://schemas.microsoft.com/office/powerpoint/2010/main" val="3083398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Origins of Regulation</a:t>
            </a:r>
          </a:p>
        </p:txBody>
      </p:sp>
      <p:sp>
        <p:nvSpPr>
          <p:cNvPr id="3" name="Content Placeholder 2"/>
          <p:cNvSpPr>
            <a:spLocks noGrp="1"/>
          </p:cNvSpPr>
          <p:nvPr>
            <p:ph idx="1"/>
          </p:nvPr>
        </p:nvSpPr>
        <p:spPr/>
        <p:txBody>
          <a:bodyPr>
            <a:normAutofit fontScale="85000" lnSpcReduction="10000"/>
          </a:bodyPr>
          <a:lstStyle/>
          <a:p>
            <a:r>
              <a:rPr lang="en-US" dirty="0"/>
              <a:t>State of nature.  No regulation. Movement to government. Regulation. </a:t>
            </a:r>
            <a:br>
              <a:rPr lang="en-US" dirty="0"/>
            </a:br>
            <a:endParaRPr lang="en-US" dirty="0"/>
          </a:p>
          <a:p>
            <a:r>
              <a:rPr lang="en-US" dirty="0"/>
              <a:t>Early government virtually always regulated private economic activities.  Thou shalt not steal, covet, bear false witness, etc.</a:t>
            </a:r>
          </a:p>
          <a:p>
            <a:endParaRPr lang="en-US" dirty="0"/>
          </a:p>
          <a:p>
            <a:r>
              <a:rPr lang="en-US" dirty="0"/>
              <a:t>As observed by Jonathan R. T. Hughes, regulation has existed in the U.S. since colonial times.  Occupational licensing is a form of regulation that was practiced early on by </a:t>
            </a:r>
            <a:r>
              <a:rPr lang="en-US" dirty="0" err="1"/>
              <a:t>microeconomies</a:t>
            </a:r>
            <a:r>
              <a:rPr lang="en-US" dirty="0"/>
              <a:t>.  Health laws, business licensing, zoning, etc. were practiced from the beginning of our republic.</a:t>
            </a:r>
          </a:p>
          <a:p>
            <a:endParaRPr lang="en-US" dirty="0"/>
          </a:p>
          <a:p>
            <a:r>
              <a:rPr lang="en-US" dirty="0"/>
              <a:t>The laws of the several 13 states regulated private economic activities, but preferred the central government to stay out as much as possible. Individual freedom and fear of central government. Unless of course, it benefited states and localities. </a:t>
            </a:r>
            <a:br>
              <a:rPr lang="en-US" dirty="0"/>
            </a:br>
            <a:endParaRPr lang="en-US" dirty="0"/>
          </a:p>
          <a:p>
            <a:endParaRPr lang="en-US" dirty="0"/>
          </a:p>
        </p:txBody>
      </p:sp>
    </p:spTree>
    <p:extLst>
      <p:ext uri="{BB962C8B-B14F-4D97-AF65-F5344CB8AC3E}">
        <p14:creationId xmlns:p14="http://schemas.microsoft.com/office/powerpoint/2010/main" val="3381901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3351"/>
            <a:ext cx="8229600" cy="6053649"/>
          </a:xfrm>
        </p:spPr>
        <p:txBody>
          <a:bodyPr>
            <a:normAutofit/>
          </a:bodyPr>
          <a:lstStyle/>
          <a:p>
            <a:r>
              <a:rPr lang="en-US" dirty="0"/>
              <a:t>Question:  Is the state government a central government?  What is there about the Federal government that arouses such mistrust and suspicion?</a:t>
            </a:r>
          </a:p>
          <a:p>
            <a:endParaRPr lang="en-US" dirty="0"/>
          </a:p>
          <a:p>
            <a:r>
              <a:rPr lang="en-US" dirty="0"/>
              <a:t>The Constitution provided for various regulatory activities - Levy tariffs to regulate trade, regulate currency, and the regulate commerce clause.  Slavery left to the states to regulate, mostly, until the Civil War.</a:t>
            </a:r>
            <a:br>
              <a:rPr lang="en-US" dirty="0"/>
            </a:br>
            <a:endParaRPr lang="en-US" dirty="0"/>
          </a:p>
          <a:p>
            <a:r>
              <a:rPr lang="en-US" dirty="0"/>
              <a:t>Was the abolition of slavery a regulatory act?  Was the Civil War fought over a regulatory issue?</a:t>
            </a:r>
            <a:br>
              <a:rPr lang="en-US" dirty="0"/>
            </a:br>
            <a:endParaRPr lang="en-US" dirty="0"/>
          </a:p>
          <a:p>
            <a:r>
              <a:rPr lang="en-US" dirty="0"/>
              <a:t>Regulation involves significant problems of principal-agency.  </a:t>
            </a:r>
          </a:p>
          <a:p>
            <a:endParaRPr lang="en-US" dirty="0"/>
          </a:p>
          <a:p>
            <a:endParaRPr lang="en-US" dirty="0"/>
          </a:p>
        </p:txBody>
      </p:sp>
    </p:spTree>
    <p:extLst>
      <p:ext uri="{BB962C8B-B14F-4D97-AF65-F5344CB8AC3E}">
        <p14:creationId xmlns:p14="http://schemas.microsoft.com/office/powerpoint/2010/main" val="2410889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Principal-Agent Theory and Regulation in Brief</a:t>
            </a:r>
          </a:p>
        </p:txBody>
      </p:sp>
      <p:sp>
        <p:nvSpPr>
          <p:cNvPr id="3" name="Content Placeholder 2"/>
          <p:cNvSpPr>
            <a:spLocks noGrp="1"/>
          </p:cNvSpPr>
          <p:nvPr>
            <p:ph idx="1"/>
          </p:nvPr>
        </p:nvSpPr>
        <p:spPr>
          <a:xfrm>
            <a:off x="0" y="1600200"/>
            <a:ext cx="9144000" cy="5257800"/>
          </a:xfrm>
        </p:spPr>
        <p:txBody>
          <a:bodyPr>
            <a:normAutofit lnSpcReduction="10000"/>
          </a:bodyPr>
          <a:lstStyle/>
          <a:p>
            <a:r>
              <a:rPr lang="en-US" dirty="0"/>
              <a:t>Government and a bureaucracy are the </a:t>
            </a:r>
            <a:r>
              <a:rPr lang="en-US" dirty="0">
                <a:hlinkClick r:id="rId2"/>
              </a:rPr>
              <a:t>principal</a:t>
            </a:r>
            <a:r>
              <a:rPr lang="en-US" dirty="0"/>
              <a:t>, with the regulated being the </a:t>
            </a:r>
            <a:r>
              <a:rPr lang="en-US" dirty="0">
                <a:hlinkClick r:id="rId3"/>
              </a:rPr>
              <a:t>agent</a:t>
            </a:r>
            <a:r>
              <a:rPr lang="en-US" dirty="0"/>
              <a:t>.  </a:t>
            </a:r>
          </a:p>
          <a:p>
            <a:r>
              <a:rPr lang="en-US" dirty="0"/>
              <a:t>There is the problem of monitoring under conditions of </a:t>
            </a:r>
            <a:r>
              <a:rPr lang="en-US" dirty="0">
                <a:hlinkClick r:id="rId4"/>
              </a:rPr>
              <a:t>asymmetrical information</a:t>
            </a:r>
            <a:r>
              <a:rPr lang="en-US" dirty="0"/>
              <a:t>. The regulated have more information than the regulator regarding the desired behavior.</a:t>
            </a:r>
          </a:p>
          <a:p>
            <a:r>
              <a:rPr lang="en-US" dirty="0"/>
              <a:t>The regulator and regulated have </a:t>
            </a:r>
            <a:r>
              <a:rPr lang="en-US" dirty="0">
                <a:hlinkClick r:id="rId5"/>
              </a:rPr>
              <a:t>conflicting interests</a:t>
            </a:r>
            <a:r>
              <a:rPr lang="en-US" dirty="0"/>
              <a:t>.</a:t>
            </a:r>
          </a:p>
          <a:p>
            <a:r>
              <a:rPr lang="en-US" dirty="0"/>
              <a:t>Because of conflicting interests and asymmetrical information, there is a non-zero probability of the agent (i.e., the regulated) shirking. This is the classic example of </a:t>
            </a:r>
            <a:r>
              <a:rPr lang="en-US" dirty="0">
                <a:hlinkClick r:id="rId6"/>
              </a:rPr>
              <a:t>moral hazard</a:t>
            </a:r>
            <a:r>
              <a:rPr lang="en-US" dirty="0"/>
              <a:t> with a high likelihood of </a:t>
            </a:r>
            <a:r>
              <a:rPr lang="en-US" dirty="0">
                <a:hlinkClick r:id="rId7"/>
              </a:rPr>
              <a:t>adverse selection</a:t>
            </a:r>
            <a:r>
              <a:rPr lang="en-US" dirty="0"/>
              <a:t> in writing a contract.</a:t>
            </a:r>
          </a:p>
          <a:p>
            <a:r>
              <a:rPr lang="en-US" dirty="0"/>
              <a:t>The principal achieves cooperation by writing an effective contract (good legislation) and through subsequent monitoring and the threat of sanction.  </a:t>
            </a:r>
          </a:p>
          <a:p>
            <a:r>
              <a:rPr lang="en-US" dirty="0"/>
              <a:t>However, regulation is never perfect in achieving its goals. </a:t>
            </a:r>
          </a:p>
          <a:p>
            <a:endParaRPr lang="en-US" dirty="0"/>
          </a:p>
        </p:txBody>
      </p:sp>
    </p:spTree>
    <p:extLst>
      <p:ext uri="{BB962C8B-B14F-4D97-AF65-F5344CB8AC3E}">
        <p14:creationId xmlns:p14="http://schemas.microsoft.com/office/powerpoint/2010/main" val="3904000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3351"/>
            <a:ext cx="8229600" cy="6053649"/>
          </a:xfrm>
        </p:spPr>
        <p:txBody>
          <a:bodyPr>
            <a:normAutofit fontScale="92500"/>
          </a:bodyPr>
          <a:lstStyle/>
          <a:p>
            <a:r>
              <a:rPr lang="en-US" dirty="0"/>
              <a:t>Regulation can be imposed through the judicial system, or through the bureaucracy. If imposed through the judicial system, then case law works out the details. </a:t>
            </a:r>
          </a:p>
          <a:p>
            <a:endParaRPr lang="en-US" dirty="0"/>
          </a:p>
          <a:p>
            <a:r>
              <a:rPr lang="en-US" dirty="0"/>
              <a:t>If through a bureaucracy, then the legislation creating the bureaucracy forms a contract between the elected and the bureaucracy. Often that bureaucracy is given rulemaking authority to regulate within the bounds established by the elected and the bureaucracy. Rulemaking establishes the contract between the bureaucracy and the regulated.</a:t>
            </a:r>
          </a:p>
          <a:p>
            <a:pPr marL="0" indent="0">
              <a:buNone/>
            </a:pPr>
            <a:r>
              <a:rPr lang="en-US" dirty="0"/>
              <a:t> </a:t>
            </a:r>
          </a:p>
          <a:p>
            <a:r>
              <a:rPr lang="en-US" dirty="0"/>
              <a:t>Most federal regulations and regulatory mandates are laid out in the Code of Federal Regulations. </a:t>
            </a:r>
            <a:r>
              <a:rPr lang="en-US" u="sng" dirty="0">
                <a:hlinkClick r:id="rId2"/>
              </a:rPr>
              <a:t>http://www.gpo.gov/fdsys/</a:t>
            </a:r>
            <a:r>
              <a:rPr lang="en-US" dirty="0"/>
              <a:t> </a:t>
            </a:r>
          </a:p>
          <a:p>
            <a:pPr marL="0" indent="0">
              <a:buNone/>
            </a:pPr>
            <a:r>
              <a:rPr lang="en-US" dirty="0"/>
              <a:t> </a:t>
            </a:r>
          </a:p>
          <a:p>
            <a:r>
              <a:rPr lang="en-US" dirty="0"/>
              <a:t>States and localities also have similar processes.</a:t>
            </a:r>
          </a:p>
          <a:p>
            <a:pPr marL="0" indent="0">
              <a:buNone/>
            </a:pPr>
            <a:r>
              <a:rPr lang="en-US" dirty="0"/>
              <a:t> </a:t>
            </a:r>
          </a:p>
          <a:p>
            <a:endParaRPr lang="en-US" dirty="0"/>
          </a:p>
        </p:txBody>
      </p:sp>
    </p:spTree>
    <p:extLst>
      <p:ext uri="{BB962C8B-B14F-4D97-AF65-F5344CB8AC3E}">
        <p14:creationId xmlns:p14="http://schemas.microsoft.com/office/powerpoint/2010/main" val="1909843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Rulemaking	</a:t>
            </a:r>
          </a:p>
        </p:txBody>
      </p:sp>
      <p:sp>
        <p:nvSpPr>
          <p:cNvPr id="3" name="Content Placeholder 2"/>
          <p:cNvSpPr>
            <a:spLocks noGrp="1"/>
          </p:cNvSpPr>
          <p:nvPr>
            <p:ph idx="1"/>
          </p:nvPr>
        </p:nvSpPr>
        <p:spPr/>
        <p:txBody>
          <a:bodyPr>
            <a:normAutofit fontScale="92500" lnSpcReduction="20000"/>
          </a:bodyPr>
          <a:lstStyle/>
          <a:p>
            <a:r>
              <a:rPr lang="en-US" dirty="0"/>
              <a:t>Power to make regulations is commonly delegated to a regulatory bureaucracy by Congress.  </a:t>
            </a:r>
          </a:p>
          <a:p>
            <a:endParaRPr lang="en-US" dirty="0"/>
          </a:p>
          <a:p>
            <a:r>
              <a:rPr lang="en-US" dirty="0"/>
              <a:t>Regulation is often instituted through a process of </a:t>
            </a:r>
            <a:r>
              <a:rPr lang="en-US" dirty="0">
                <a:hlinkClick r:id="rId2"/>
              </a:rPr>
              <a:t>rulemaking by a bureaucracy</a:t>
            </a:r>
            <a:r>
              <a:rPr lang="en-US" dirty="0"/>
              <a:t> and governed by the </a:t>
            </a:r>
            <a:r>
              <a:rPr lang="en-US" dirty="0">
                <a:hlinkClick r:id="rId3"/>
              </a:rPr>
              <a:t>Administrative Procedure Act of 1946</a:t>
            </a:r>
            <a:r>
              <a:rPr lang="en-US" dirty="0"/>
              <a:t>.</a:t>
            </a:r>
          </a:p>
          <a:p>
            <a:pPr marL="0" indent="0">
              <a:buNone/>
            </a:pPr>
            <a:r>
              <a:rPr lang="en-US" dirty="0"/>
              <a:t> </a:t>
            </a:r>
          </a:p>
          <a:p>
            <a:r>
              <a:rPr lang="en-US" dirty="0"/>
              <a:t>Types of Rulemaking: </a:t>
            </a:r>
          </a:p>
          <a:p>
            <a:endParaRPr lang="en-US" dirty="0"/>
          </a:p>
          <a:p>
            <a:pPr lvl="1"/>
            <a:r>
              <a:rPr lang="en-US" dirty="0"/>
              <a:t>Informal Rulemaking, also referred to as “Notice and Comment” rulemaking. Most common.</a:t>
            </a:r>
          </a:p>
          <a:p>
            <a:pPr lvl="1"/>
            <a:r>
              <a:rPr lang="en-US" dirty="0"/>
              <a:t>Formal Rulemaking, require hearings, complete public record. </a:t>
            </a:r>
          </a:p>
          <a:p>
            <a:pPr lvl="1"/>
            <a:r>
              <a:rPr lang="en-US" dirty="0"/>
              <a:t>Hybrid Rulemaking, combination of formal and informal procedures.</a:t>
            </a:r>
          </a:p>
          <a:p>
            <a:pPr lvl="1"/>
            <a:r>
              <a:rPr lang="en-US" dirty="0"/>
              <a:t>Negotiated Rulemaking, parties to the rules negotiate over the final rule.</a:t>
            </a:r>
          </a:p>
          <a:p>
            <a:endParaRPr lang="en-US" dirty="0"/>
          </a:p>
          <a:p>
            <a:endParaRPr lang="en-US" dirty="0"/>
          </a:p>
        </p:txBody>
      </p:sp>
    </p:spTree>
    <p:extLst>
      <p:ext uri="{BB962C8B-B14F-4D97-AF65-F5344CB8AC3E}">
        <p14:creationId xmlns:p14="http://schemas.microsoft.com/office/powerpoint/2010/main" val="31099054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194</TotalTime>
  <Words>2173</Words>
  <Application>Microsoft Macintosh PowerPoint</Application>
  <PresentationFormat>On-screen Show (4:3)</PresentationFormat>
  <Paragraphs>202</Paragraphs>
  <Slides>28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28</vt:i4>
      </vt:variant>
    </vt:vector>
  </HeadingPairs>
  <TitlesOfParts>
    <vt:vector size="30" baseType="lpstr">
      <vt:lpstr>Arial</vt:lpstr>
      <vt:lpstr>Clarity</vt:lpstr>
      <vt:lpstr>Regulation</vt:lpstr>
      <vt:lpstr>Definitions</vt:lpstr>
      <vt:lpstr>Major U.S. Regulatory Agencies</vt:lpstr>
      <vt:lpstr>PowerPoint Presentation</vt:lpstr>
      <vt:lpstr>The Origins of Regulation</vt:lpstr>
      <vt:lpstr>PowerPoint Presentation</vt:lpstr>
      <vt:lpstr>Principal-Agent Theory and Regulation in Brief</vt:lpstr>
      <vt:lpstr>PowerPoint Presentation</vt:lpstr>
      <vt:lpstr>Rulemaking </vt:lpstr>
      <vt:lpstr>PowerPoint Presentation</vt:lpstr>
      <vt:lpstr>PowerPoint Presentation</vt:lpstr>
      <vt:lpstr>Waves of Regulation  </vt:lpstr>
      <vt:lpstr>PowerPoint Presentation</vt:lpstr>
      <vt:lpstr>PowerPoint Presentation</vt:lpstr>
      <vt:lpstr>Characteristics of Regulation </vt:lpstr>
      <vt:lpstr>PowerPoint Presentation</vt:lpstr>
      <vt:lpstr>PowerPoint Presentation</vt:lpstr>
      <vt:lpstr>PowerPoint Presentation</vt:lpstr>
      <vt:lpstr>PowerPoint Presentation</vt:lpstr>
      <vt:lpstr>PowerPoint Presentation</vt:lpstr>
      <vt:lpstr>PowerPoint Presentation</vt:lpstr>
      <vt:lpstr>Why Delegate Regulation to a Bureaucracy?</vt:lpstr>
      <vt:lpstr>Lowi’s Typology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Regulation</dc:title>
  <dc:creator>B. Dan Wood</dc:creator>
  <cp:lastModifiedBy>B. Dan Wood</cp:lastModifiedBy>
  <cp:revision>35</cp:revision>
  <dcterms:created xsi:type="dcterms:W3CDTF">2015-04-02T03:20:58Z</dcterms:created>
  <dcterms:modified xsi:type="dcterms:W3CDTF">2019-11-05T19:43:30Z</dcterms:modified>
</cp:coreProperties>
</file>