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Layouts/slideLayout1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7" r:id="rId2"/>
    <p:sldId id="312" r:id="rId3"/>
    <p:sldId id="313" r:id="rId4"/>
    <p:sldId id="279" r:id="rId5"/>
    <p:sldId id="280" r:id="rId6"/>
    <p:sldId id="282" r:id="rId7"/>
    <p:sldId id="283" r:id="rId8"/>
    <p:sldId id="260" r:id="rId9"/>
    <p:sldId id="300" r:id="rId10"/>
    <p:sldId id="284" r:id="rId11"/>
    <p:sldId id="262" r:id="rId12"/>
    <p:sldId id="302" r:id="rId13"/>
    <p:sldId id="307" r:id="rId14"/>
    <p:sldId id="261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308" r:id="rId26"/>
    <p:sldId id="309" r:id="rId27"/>
    <p:sldId id="310" r:id="rId28"/>
    <p:sldId id="299" r:id="rId29"/>
    <p:sldId id="277" r:id="rId30"/>
    <p:sldId id="273" r:id="rId31"/>
    <p:sldId id="274" r:id="rId32"/>
    <p:sldId id="275" r:id="rId33"/>
    <p:sldId id="276" r:id="rId34"/>
    <p:sldId id="305" r:id="rId35"/>
    <p:sldId id="304" r:id="rId36"/>
    <p:sldId id="306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B660A"/>
    <a:srgbClr val="5FD75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91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7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6B296-E7CF-2742-85B2-9F83777A4690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9BE3C-B630-9D4A-BB60-E57A7A6F6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288C7-87ED-604C-A3C7-438916BB9A73}" type="datetimeFigureOut">
              <a:rPr lang="en-US" smtClean="0"/>
              <a:pPr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1D388-7626-A84C-9328-83E81F4164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BEA72C-04C4-9149-AF56-7D57E9D91302}" type="slidenum">
              <a:rPr lang="en-US">
                <a:latin typeface="Arial" pitchFamily="-84" charset="0"/>
              </a:rPr>
              <a:pPr/>
              <a:t>1</a:t>
            </a:fld>
            <a:endParaRPr lang="en-US">
              <a:latin typeface="Arial" pitchFamily="-8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9CE5E-6751-7E47-9192-3E7CD87BF1EF}" type="slidenum">
              <a:rPr lang="en-US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5E03B-8527-DD41-9A0D-1D116F2C1CA6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DF46A3-C4E7-5C48-8619-0856C16C8A8C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79033-49BA-F843-9166-2E8D99D2E637}" type="slidenum">
              <a:rPr lang="en-US"/>
              <a:pPr/>
              <a:t>9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CD18B-B52E-2442-A3A5-031A5EA12A9E}" type="slidenum">
              <a:rPr lang="en-US">
                <a:latin typeface="Arial" pitchFamily="-84" charset="0"/>
              </a:rPr>
              <a:pPr/>
              <a:t>10</a:t>
            </a:fld>
            <a:endParaRPr lang="en-US">
              <a:latin typeface="Arial" pitchFamily="-8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4F456-5928-C446-A45C-005DB69C7E90}" type="slidenum">
              <a:rPr lang="en-US">
                <a:latin typeface="Arial" pitchFamily="-84" charset="0"/>
              </a:rPr>
              <a:pPr/>
              <a:t>11</a:t>
            </a:fld>
            <a:endParaRPr lang="en-US">
              <a:latin typeface="Arial" pitchFamily="-8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7EBE5-E7FB-A14E-9563-E092A8B94D7E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it-IT">
              <a:latin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pitchFamily="-1" charset="0"/>
              </a:defRPr>
            </a:lvl1pPr>
          </a:lstStyle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  <a:latin typeface="Arial" pitchFamily="-1" charset="0"/>
              </a:defRPr>
            </a:lvl1pPr>
          </a:lstStyle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-1" charset="0"/>
              </a:defRPr>
            </a:lvl1pPr>
          </a:lstStyle>
          <a:p>
            <a:fld id="{7E6D3BD0-6837-5345-ACBB-0E6CB3B21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1" charset="-128"/>
          <a:cs typeface="ＭＳ Ｐゴシック" pitchFamily="-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1" charset="-128"/>
          <a:cs typeface="ＭＳ Ｐゴシック" pitchFamily="-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1" charset="-128"/>
          <a:cs typeface="ＭＳ Ｐゴシック" pitchFamily="-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  <a:ea typeface="ＭＳ Ｐゴシック" pitchFamily="-1" charset="-128"/>
          <a:cs typeface="ＭＳ Ｐゴシック" pitchFamily="-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8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pd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df"/><Relationship Id="rId3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df"/><Relationship Id="rId3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df"/><Relationship Id="rId5" Type="http://schemas.openxmlformats.org/officeDocument/2006/relationships/image" Target="../media/image60.png"/><Relationship Id="rId6" Type="http://schemas.openxmlformats.org/officeDocument/2006/relationships/image" Target="../media/image61.pdf"/><Relationship Id="rId7" Type="http://schemas.openxmlformats.org/officeDocument/2006/relationships/image" Target="../media/image62.png"/><Relationship Id="rId8" Type="http://schemas.openxmlformats.org/officeDocument/2006/relationships/image" Target="../media/image6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7.pd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df"/><Relationship Id="rId4" Type="http://schemas.openxmlformats.org/officeDocument/2006/relationships/image" Target="../media/image19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d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accent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SNe</a:t>
            </a:r>
            <a:r>
              <a:rPr lang="en-US" dirty="0" smtClean="0">
                <a:solidFill>
                  <a:schemeClr val="accent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Ia</a:t>
            </a:r>
            <a:r>
              <a:rPr lang="en-US" dirty="0" smtClean="0">
                <a:solidFill>
                  <a:schemeClr val="accent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: beyond Zorro</a:t>
            </a:r>
            <a:endParaRPr lang="en-US" dirty="0">
              <a:solidFill>
                <a:schemeClr val="accent2"/>
              </a:solidFill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1038" y="1551568"/>
            <a:ext cx="7777162" cy="741362"/>
          </a:xfrm>
        </p:spPr>
        <p:txBody>
          <a:bodyPr>
            <a:normAutofit fontScale="47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3600" dirty="0">
                <a:solidFill>
                  <a:srgbClr val="FF0000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Paolo A. Mazzali    </a:t>
            </a:r>
          </a:p>
          <a:p>
            <a:pPr eaLnBrk="1" hangingPunct="1">
              <a:lnSpc>
                <a:spcPct val="90000"/>
              </a:lnSpc>
            </a:pPr>
            <a:endParaRPr lang="en-GB" sz="2800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000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GB" sz="2000" baseline="30000" dirty="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GB" sz="2000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000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000" dirty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GB" sz="2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2532" name="Picture 6" descr="Zorrodiag_sb_vers3_part4_wlabel"/>
          <p:cNvPicPr>
            <a:picLocks noChangeAspect="1" noChangeArrowheads="1"/>
          </p:cNvPicPr>
          <p:nvPr/>
        </p:nvPicPr>
        <p:blipFill>
          <a:blip r:embed="rId3"/>
          <a:srcRect t="4309" r="3986" b="2814"/>
          <a:stretch>
            <a:fillRect/>
          </a:stretch>
        </p:blipFill>
        <p:spPr bwMode="auto">
          <a:xfrm flipH="1">
            <a:off x="4038600" y="2193925"/>
            <a:ext cx="4419600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ljmu-logo-201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497312"/>
            <a:ext cx="3314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MPA-en"/>
          <p:cNvPicPr>
            <a:picLocks noChangeAspect="1" noChangeArrowheads="1"/>
          </p:cNvPicPr>
          <p:nvPr/>
        </p:nvPicPr>
        <p:blipFill>
          <a:blip r:embed="rId5"/>
          <a:srcRect l="60591" t="36743" r="4178" b="4536"/>
          <a:stretch>
            <a:fillRect/>
          </a:stretch>
        </p:blipFill>
        <p:spPr bwMode="auto">
          <a:xfrm>
            <a:off x="304800" y="4705239"/>
            <a:ext cx="1512888" cy="7191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908050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Using </a:t>
            </a:r>
            <a:r>
              <a:rPr lang="en-US" sz="4000">
                <a:solidFill>
                  <a:srgbClr val="990000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Zorro</a:t>
            </a:r>
            <a:r>
              <a:rPr lang="en-US" sz="40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 to reconstruct Phillips’ Rel’n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1143000"/>
            <a:ext cx="8229600" cy="4754563"/>
          </a:xfrm>
        </p:spPr>
        <p:txBody>
          <a:bodyPr/>
          <a:lstStyle/>
          <a:p>
            <a:pPr eaLnBrk="1" hangingPunct="1">
              <a:spcAft>
                <a:spcPct val="25000"/>
              </a:spcAft>
              <a:buFont typeface="Times" pitchFamily="-84" charset="0"/>
              <a:buChar char="•"/>
            </a:pPr>
            <a:r>
              <a:rPr lang="en-US" sz="20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Use composition to compute LC parameters</a:t>
            </a:r>
            <a:endParaRPr lang="en-US" sz="2000">
              <a:solidFill>
                <a:srgbClr val="FF0000"/>
              </a:solidFill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Font typeface="Times" pitchFamily="-84" charset="0"/>
              <a:buChar char="•"/>
            </a:pPr>
            <a:r>
              <a:rPr lang="en-US" sz="1800">
                <a:latin typeface="Times New Roman" pitchFamily="-84" charset="0"/>
              </a:rPr>
              <a:t> </a:t>
            </a:r>
          </a:p>
          <a:p>
            <a:pPr lvl="1" eaLnBrk="1" hangingPunct="1"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Font typeface="Times" pitchFamily="-84" charset="0"/>
              <a:buChar char="•"/>
            </a:pPr>
            <a:r>
              <a:rPr lang="en-US" sz="1800">
                <a:latin typeface="Times New Roman" pitchFamily="-84" charset="0"/>
              </a:rPr>
              <a:t> </a:t>
            </a:r>
          </a:p>
          <a:p>
            <a:pPr lvl="1" eaLnBrk="1" hangingPunct="1"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Font typeface="Times" pitchFamily="-84" charset="0"/>
              <a:buChar char="•"/>
            </a:pPr>
            <a:r>
              <a:rPr lang="en-US" sz="1800">
                <a:latin typeface="Times New Roman" pitchFamily="-84" charset="0"/>
              </a:rPr>
              <a:t> </a:t>
            </a:r>
          </a:p>
          <a:p>
            <a:pPr lvl="1" eaLnBrk="1" hangingPunct="1">
              <a:lnSpc>
                <a:spcPct val="125000"/>
              </a:lnSpc>
              <a:spcBef>
                <a:spcPct val="50000"/>
              </a:spcBef>
              <a:spcAft>
                <a:spcPct val="50000"/>
              </a:spcAft>
              <a:buFont typeface="Times" pitchFamily="-84" charset="0"/>
              <a:buChar char="•"/>
            </a:pPr>
            <a:r>
              <a:rPr lang="en-US" sz="1800">
                <a:latin typeface="Times New Roman" pitchFamily="-84" charset="0"/>
              </a:rPr>
              <a:t>  </a:t>
            </a:r>
          </a:p>
          <a:p>
            <a:pPr lvl="1" eaLnBrk="1" hangingPunct="1">
              <a:spcAft>
                <a:spcPct val="25000"/>
              </a:spcAft>
              <a:buFont typeface="Times" pitchFamily="-84" charset="0"/>
              <a:buNone/>
            </a:pPr>
            <a:r>
              <a:rPr lang="en-US" sz="1800">
                <a:latin typeface="Times New Roman" pitchFamily="-84" charset="0"/>
              </a:rPr>
              <a:t>    </a:t>
            </a:r>
          </a:p>
          <a:p>
            <a:pPr eaLnBrk="1" hangingPunct="1">
              <a:buFont typeface="Times" pitchFamily="-84" charset="0"/>
              <a:buNone/>
            </a:pPr>
            <a:endParaRPr lang="en-US" sz="2000">
              <a:solidFill>
                <a:srgbClr val="FF0000"/>
              </a:solidFill>
              <a:latin typeface="Times New Roman" pitchFamily="-84" charset="0"/>
              <a:ea typeface="ＭＳ Ｐゴシック" pitchFamily="-84" charset="-128"/>
              <a:cs typeface="ＭＳ Ｐゴシック" pitchFamily="-84" charset="-128"/>
              <a:sym typeface="Symbol" pitchFamily="-84" charset="2"/>
            </a:endParaRPr>
          </a:p>
          <a:p>
            <a:pPr eaLnBrk="1" hangingPunct="1">
              <a:buFont typeface="Times" pitchFamily="-84" charset="0"/>
              <a:buChar char="•"/>
            </a:pPr>
            <a:r>
              <a:rPr lang="en-US" sz="20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Derive Phillips’ Relation </a:t>
            </a:r>
            <a:endParaRPr lang="en-US" sz="2000">
              <a:solidFill>
                <a:srgbClr val="FF0000"/>
              </a:solidFill>
              <a:latin typeface="Times New Roman" pitchFamily="-84" charset="0"/>
              <a:ea typeface="ＭＳ Ｐゴシック" pitchFamily="-84" charset="-128"/>
              <a:cs typeface="ＭＳ Ｐゴシック" pitchFamily="-84" charset="-128"/>
              <a:sym typeface="Symbol" pitchFamily="-84" charset="2"/>
            </a:endParaRPr>
          </a:p>
        </p:txBody>
      </p:sp>
      <p:pic>
        <p:nvPicPr>
          <p:cNvPr id="41989" name="Picture 4" descr="latex-image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676400"/>
            <a:ext cx="41783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latex-image-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286000"/>
            <a:ext cx="31369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 descr="latex-image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200400"/>
            <a:ext cx="739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7" descr="latex-image-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810000"/>
            <a:ext cx="54229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20150" cy="908050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Using Zorro to reconstruct Phillips’ Rel’n</a:t>
            </a:r>
          </a:p>
        </p:txBody>
      </p:sp>
      <p:sp>
        <p:nvSpPr>
          <p:cNvPr id="44036" name="Rectangle 6"/>
          <p:cNvSpPr>
            <a:spLocks noGrp="1" noChangeArrowheads="1"/>
          </p:cNvSpPr>
          <p:nvPr>
            <p:ph type="body" sz="half" idx="3"/>
          </p:nvPr>
        </p:nvSpPr>
        <p:spPr>
          <a:xfrm>
            <a:off x="468313" y="5084763"/>
            <a:ext cx="8229600" cy="1041400"/>
          </a:xfrm>
        </p:spPr>
        <p:txBody>
          <a:bodyPr/>
          <a:lstStyle/>
          <a:p>
            <a:pPr eaLnBrk="1" hangingPunct="1"/>
            <a:r>
              <a:rPr lang="en-US" sz="28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Use composition to compute LC parameters </a:t>
            </a:r>
            <a:r>
              <a:rPr lang="en-US" sz="2800">
                <a:solidFill>
                  <a:srgbClr val="FF0000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  <a:sym typeface="Symbol" pitchFamily="-84" charset="2"/>
              </a:rPr>
              <a:t></a:t>
            </a:r>
          </a:p>
          <a:p>
            <a:pPr eaLnBrk="1" hangingPunct="1"/>
            <a:r>
              <a:rPr lang="en-US" sz="2800"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rPr>
              <a:t>Derive Phillips Relation </a:t>
            </a:r>
            <a:r>
              <a:rPr lang="en-US" sz="2800">
                <a:solidFill>
                  <a:srgbClr val="FF0000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  <a:sym typeface="Symbol" pitchFamily="-84" charset="2"/>
              </a:rPr>
              <a:t></a:t>
            </a:r>
          </a:p>
        </p:txBody>
      </p:sp>
      <p:pic>
        <p:nvPicPr>
          <p:cNvPr id="44037" name="Picture 7" descr="LCpropsDelDe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957263"/>
            <a:ext cx="4032250" cy="4032250"/>
          </a:xfrm>
          <a:noFill/>
        </p:spPr>
      </p:pic>
      <p:pic>
        <p:nvPicPr>
          <p:cNvPr id="44038" name="Picture 12" descr="LCprops_label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971550"/>
            <a:ext cx="4032250" cy="4032250"/>
          </a:xfrm>
          <a:noFill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14.3.2019</a:t>
            </a:r>
            <a:endParaRPr lang="en-US" smtClean="0"/>
          </a:p>
        </p:txBody>
      </p:sp>
      <p:sp>
        <p:nvSpPr>
          <p:cNvPr id="154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Cook's Branch</a:t>
            </a:r>
            <a:endParaRPr lang="en-US" smtClean="0"/>
          </a:p>
        </p:txBody>
      </p:sp>
      <p:sp>
        <p:nvSpPr>
          <p:cNvPr id="1546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143000"/>
          </a:xfrm>
        </p:spPr>
        <p:txBody>
          <a:bodyPr/>
          <a:lstStyle/>
          <a:p>
            <a:pPr eaLnBrk="1" hangingPunct="1"/>
            <a:r>
              <a:rPr lang="it-IT" sz="3400"/>
              <a:t>Problems with Single Degenerate scenario</a:t>
            </a:r>
          </a:p>
        </p:txBody>
      </p:sp>
      <p:sp>
        <p:nvSpPr>
          <p:cNvPr id="154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4800600"/>
          </a:xfrm>
        </p:spPr>
        <p:txBody>
          <a:bodyPr/>
          <a:lstStyle/>
          <a:p>
            <a:pPr eaLnBrk="1" hangingPunct="1"/>
            <a:r>
              <a:rPr lang="it-IT" sz="2600" dirty="0" err="1"/>
              <a:t>Lack</a:t>
            </a:r>
            <a:r>
              <a:rPr lang="it-IT" sz="2600" dirty="0"/>
              <a:t> </a:t>
            </a:r>
            <a:r>
              <a:rPr lang="it-IT" sz="2600" dirty="0" err="1"/>
              <a:t>of</a:t>
            </a:r>
            <a:r>
              <a:rPr lang="it-IT" sz="2600" dirty="0"/>
              <a:t> </a:t>
            </a:r>
            <a:r>
              <a:rPr lang="it-IT" sz="2600" dirty="0" err="1"/>
              <a:t>progenitors</a:t>
            </a:r>
            <a:r>
              <a:rPr lang="it-IT" sz="2600" dirty="0"/>
              <a:t> </a:t>
            </a:r>
          </a:p>
          <a:p>
            <a:pPr lvl="1" eaLnBrk="1" hangingPunct="1"/>
            <a:r>
              <a:rPr lang="it-IT" sz="2200" dirty="0"/>
              <a:t>Most WDs come from low-mass stars, and have masses of 0.4-0.8 M</a:t>
            </a:r>
            <a:r>
              <a:rPr lang="it-IT" sz="2200" dirty="0">
                <a:sym typeface="Wingdings" pitchFamily="-1" charset="2"/>
              </a:rPr>
              <a:t></a:t>
            </a:r>
          </a:p>
          <a:p>
            <a:pPr eaLnBrk="1" hangingPunct="1"/>
            <a:r>
              <a:rPr lang="it-IT" sz="2600" dirty="0" err="1">
                <a:sym typeface="Wingdings" pitchFamily="-1" charset="2"/>
              </a:rPr>
              <a:t>Where</a:t>
            </a:r>
            <a:r>
              <a:rPr lang="it-IT" sz="2600" dirty="0">
                <a:sym typeface="Wingdings" pitchFamily="-1" charset="2"/>
              </a:rPr>
              <a:t> </a:t>
            </a:r>
            <a:r>
              <a:rPr lang="it-IT" sz="2600" dirty="0" err="1">
                <a:sym typeface="Wingdings" pitchFamily="-1" charset="2"/>
              </a:rPr>
              <a:t>is</a:t>
            </a:r>
            <a:r>
              <a:rPr lang="it-IT" sz="2600" dirty="0">
                <a:sym typeface="Wingdings" pitchFamily="-1" charset="2"/>
              </a:rPr>
              <a:t> the </a:t>
            </a:r>
            <a:r>
              <a:rPr lang="it-IT" sz="2600" dirty="0" err="1">
                <a:sym typeface="Wingdings" pitchFamily="-1" charset="2"/>
              </a:rPr>
              <a:t>accreting</a:t>
            </a:r>
            <a:r>
              <a:rPr lang="it-IT" sz="2600" dirty="0">
                <a:sym typeface="Wingdings" pitchFamily="-1" charset="2"/>
              </a:rPr>
              <a:t> </a:t>
            </a:r>
            <a:r>
              <a:rPr lang="it-IT" sz="2600" dirty="0" err="1">
                <a:sym typeface="Wingdings" pitchFamily="-1" charset="2"/>
              </a:rPr>
              <a:t>H</a:t>
            </a:r>
            <a:r>
              <a:rPr lang="it-IT" sz="2600" dirty="0">
                <a:sym typeface="Wingdings" pitchFamily="-1" charset="2"/>
              </a:rPr>
              <a:t> ?</a:t>
            </a:r>
          </a:p>
          <a:p>
            <a:pPr lvl="1" eaLnBrk="1" hangingPunct="1"/>
            <a:r>
              <a:rPr lang="it-IT" sz="2200" dirty="0" err="1">
                <a:sym typeface="Wingdings" pitchFamily="-1" charset="2"/>
              </a:rPr>
              <a:t>Searches</a:t>
            </a:r>
            <a:r>
              <a:rPr lang="it-IT" sz="2200" dirty="0">
                <a:sym typeface="Wingdings" pitchFamily="-1" charset="2"/>
              </a:rPr>
              <a:t> in </a:t>
            </a:r>
            <a:r>
              <a:rPr lang="it-IT" sz="2200" dirty="0" err="1">
                <a:sym typeface="Wingdings" pitchFamily="-1" charset="2"/>
              </a:rPr>
              <a:t>both</a:t>
            </a:r>
            <a:r>
              <a:rPr lang="it-IT" sz="2200" dirty="0">
                <a:sym typeface="Wingdings" pitchFamily="-1" charset="2"/>
              </a:rPr>
              <a:t> </a:t>
            </a:r>
            <a:r>
              <a:rPr lang="it-IT" sz="2200" dirty="0" err="1">
                <a:sym typeface="Wingdings" pitchFamily="-1" charset="2"/>
              </a:rPr>
              <a:t>early</a:t>
            </a:r>
            <a:r>
              <a:rPr lang="it-IT" sz="2200" dirty="0">
                <a:sym typeface="Wingdings" pitchFamily="-1" charset="2"/>
              </a:rPr>
              <a:t> and </a:t>
            </a:r>
            <a:r>
              <a:rPr lang="it-IT" sz="2200" dirty="0" err="1">
                <a:sym typeface="Wingdings" pitchFamily="-1" charset="2"/>
              </a:rPr>
              <a:t>late-time</a:t>
            </a:r>
            <a:r>
              <a:rPr lang="it-IT" sz="2200" dirty="0">
                <a:sym typeface="Wingdings" pitchFamily="-1" charset="2"/>
              </a:rPr>
              <a:t> </a:t>
            </a:r>
            <a:r>
              <a:rPr lang="it-IT" sz="2200" dirty="0" err="1">
                <a:sym typeface="Wingdings" pitchFamily="-1" charset="2"/>
              </a:rPr>
              <a:t>spectra</a:t>
            </a:r>
            <a:r>
              <a:rPr lang="it-IT" sz="2200" dirty="0">
                <a:sym typeface="Wingdings" pitchFamily="-1" charset="2"/>
              </a:rPr>
              <a:t> so far </a:t>
            </a:r>
            <a:r>
              <a:rPr lang="it-IT" sz="2200" dirty="0" err="1">
                <a:sym typeface="Wingdings" pitchFamily="-1" charset="2"/>
              </a:rPr>
              <a:t>have</a:t>
            </a:r>
            <a:r>
              <a:rPr lang="it-IT" sz="2200" dirty="0">
                <a:sym typeface="Wingdings" pitchFamily="-1" charset="2"/>
              </a:rPr>
              <a:t> </a:t>
            </a:r>
            <a:r>
              <a:rPr lang="it-IT" sz="2200" dirty="0" err="1">
                <a:sym typeface="Wingdings" pitchFamily="-1" charset="2"/>
              </a:rPr>
              <a:t>failed</a:t>
            </a:r>
            <a:endParaRPr lang="it-IT" sz="2200" dirty="0">
              <a:sym typeface="Wingdings" pitchFamily="-1" charset="2"/>
            </a:endParaRPr>
          </a:p>
          <a:p>
            <a:pPr eaLnBrk="1" hangingPunct="1"/>
            <a:r>
              <a:rPr lang="it-IT" sz="2600" dirty="0" err="1">
                <a:sym typeface="Wingdings" pitchFamily="-1" charset="2"/>
              </a:rPr>
              <a:t>Where</a:t>
            </a:r>
            <a:r>
              <a:rPr lang="it-IT" sz="2600" dirty="0">
                <a:sym typeface="Wingdings" pitchFamily="-1" charset="2"/>
              </a:rPr>
              <a:t> </a:t>
            </a:r>
            <a:r>
              <a:rPr lang="it-IT" sz="2600" dirty="0" err="1">
                <a:sym typeface="Wingdings" pitchFamily="-1" charset="2"/>
              </a:rPr>
              <a:t>is</a:t>
            </a:r>
            <a:r>
              <a:rPr lang="it-IT" sz="2600" dirty="0">
                <a:sym typeface="Wingdings" pitchFamily="-1" charset="2"/>
              </a:rPr>
              <a:t> the </a:t>
            </a:r>
            <a:r>
              <a:rPr lang="it-IT" sz="2600" dirty="0" err="1">
                <a:sym typeface="Wingdings" pitchFamily="-1" charset="2"/>
              </a:rPr>
              <a:t>companion</a:t>
            </a:r>
            <a:r>
              <a:rPr lang="it-IT" sz="2600" dirty="0">
                <a:sym typeface="Wingdings" pitchFamily="-1" charset="2"/>
              </a:rPr>
              <a:t>?</a:t>
            </a:r>
          </a:p>
          <a:p>
            <a:pPr lvl="1" eaLnBrk="1" hangingPunct="1"/>
            <a:r>
              <a:rPr lang="it-IT" sz="2200" dirty="0">
                <a:sym typeface="Wingdings" pitchFamily="-1" charset="2"/>
              </a:rPr>
              <a:t>No </a:t>
            </a:r>
            <a:r>
              <a:rPr lang="it-IT" sz="2200" dirty="0" err="1">
                <a:sym typeface="Wingdings" pitchFamily="-1" charset="2"/>
              </a:rPr>
              <a:t>signatures</a:t>
            </a:r>
            <a:r>
              <a:rPr lang="it-IT" sz="2200" dirty="0">
                <a:sym typeface="Wingdings" pitchFamily="-1" charset="2"/>
              </a:rPr>
              <a:t> in light </a:t>
            </a:r>
            <a:r>
              <a:rPr lang="it-IT" sz="2200" dirty="0" err="1">
                <a:sym typeface="Wingdings" pitchFamily="-1" charset="2"/>
              </a:rPr>
              <a:t>curves</a:t>
            </a:r>
            <a:r>
              <a:rPr lang="it-IT" sz="2200" dirty="0">
                <a:sym typeface="Wingdings" pitchFamily="-1" charset="2"/>
              </a:rPr>
              <a:t>, no </a:t>
            </a:r>
            <a:r>
              <a:rPr lang="it-IT" sz="2200" dirty="0" err="1">
                <a:sym typeface="Wingdings" pitchFamily="-1" charset="2"/>
              </a:rPr>
              <a:t>evidence</a:t>
            </a:r>
            <a:r>
              <a:rPr lang="it-IT" sz="2200" dirty="0">
                <a:sym typeface="Wingdings" pitchFamily="-1" charset="2"/>
              </a:rPr>
              <a:t> </a:t>
            </a:r>
            <a:r>
              <a:rPr lang="it-IT" sz="2200" dirty="0" err="1">
                <a:sym typeface="Wingdings" pitchFamily="-1" charset="2"/>
              </a:rPr>
              <a:t>of</a:t>
            </a:r>
            <a:r>
              <a:rPr lang="it-IT" sz="2200" dirty="0">
                <a:sym typeface="Wingdings" pitchFamily="-1" charset="2"/>
              </a:rPr>
              <a:t> </a:t>
            </a:r>
            <a:r>
              <a:rPr lang="it-IT" sz="2200" dirty="0" err="1" smtClean="0">
                <a:sym typeface="Wingdings" pitchFamily="-1" charset="2"/>
              </a:rPr>
              <a:t>interaction</a:t>
            </a:r>
            <a:endParaRPr lang="it-IT" sz="2600" dirty="0" smtClean="0">
              <a:sym typeface="Wingdings" pitchFamily="-1" charset="2"/>
            </a:endParaRPr>
          </a:p>
          <a:p>
            <a:pPr eaLnBrk="1" hangingPunct="1"/>
            <a:endParaRPr lang="it-IT" sz="2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3551"/>
          </a:xfrm>
        </p:spPr>
        <p:txBody>
          <a:bodyPr/>
          <a:lstStyle/>
          <a:p>
            <a:r>
              <a:rPr lang="en-US" dirty="0" smtClean="0"/>
              <a:t>Other proposed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3552"/>
            <a:ext cx="8229600" cy="5162612"/>
          </a:xfrm>
        </p:spPr>
        <p:txBody>
          <a:bodyPr/>
          <a:lstStyle/>
          <a:p>
            <a:r>
              <a:rPr lang="en-US" dirty="0" smtClean="0"/>
              <a:t>He accretion</a:t>
            </a:r>
          </a:p>
          <a:p>
            <a:pPr lvl="1"/>
            <a:r>
              <a:rPr lang="en-US" dirty="0" smtClean="0"/>
              <a:t>He shell is prone to detonation, which can lead to the explosion of both </a:t>
            </a:r>
            <a:r>
              <a:rPr lang="en-US" dirty="0" err="1" smtClean="0"/>
              <a:t>M(Ch</a:t>
            </a:r>
            <a:r>
              <a:rPr lang="en-US" dirty="0" smtClean="0"/>
              <a:t>) and    sub-</a:t>
            </a:r>
            <a:r>
              <a:rPr lang="en-US" dirty="0" err="1" smtClean="0"/>
              <a:t>M(Ch</a:t>
            </a:r>
            <a:r>
              <a:rPr lang="en-US" dirty="0" smtClean="0"/>
              <a:t>) </a:t>
            </a:r>
            <a:r>
              <a:rPr lang="en-US" dirty="0" err="1" smtClean="0"/>
              <a:t>WDs</a:t>
            </a:r>
            <a:r>
              <a:rPr lang="en-US" dirty="0" smtClean="0"/>
              <a:t> (“edge-lit”)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Livne</a:t>
            </a:r>
            <a:r>
              <a:rPr lang="en-US" sz="2000" dirty="0" smtClean="0">
                <a:solidFill>
                  <a:srgbClr val="FF0000"/>
                </a:solidFill>
              </a:rPr>
              <a:t> / Arnett etc.)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WD collisions</a:t>
            </a:r>
          </a:p>
          <a:p>
            <a:pPr lvl="1"/>
            <a:r>
              <a:rPr lang="en-US" dirty="0" smtClean="0"/>
              <a:t>An extreme version of mergers</a:t>
            </a:r>
          </a:p>
          <a:p>
            <a:pPr lvl="1"/>
            <a:r>
              <a:rPr lang="en-US" dirty="0" smtClean="0"/>
              <a:t>Direct collision can be more common in dense environments such as globular clusters </a:t>
            </a:r>
            <a:r>
              <a:rPr lang="en-US" sz="2000" dirty="0" smtClean="0">
                <a:solidFill>
                  <a:srgbClr val="FF0000"/>
                </a:solidFill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</a:rPr>
              <a:t>Rosswog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or in triple systems </a:t>
            </a:r>
            <a:r>
              <a:rPr lang="en-US" sz="2000" dirty="0" smtClean="0">
                <a:solidFill>
                  <a:srgbClr val="FF0000"/>
                </a:solidFill>
              </a:rPr>
              <a:t>(Katz/</a:t>
            </a:r>
            <a:r>
              <a:rPr lang="en-US" sz="2000" dirty="0" err="1" smtClean="0">
                <a:solidFill>
                  <a:srgbClr val="FF0000"/>
                </a:solidFill>
              </a:rPr>
              <a:t>Kuschnir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Both sub- and super-Ch </a:t>
            </a:r>
            <a:r>
              <a:rPr lang="en-US" dirty="0" smtClean="0">
                <a:solidFill>
                  <a:srgbClr val="660066"/>
                </a:solidFill>
              </a:rPr>
              <a:t>(“anything”) </a:t>
            </a:r>
            <a:r>
              <a:rPr lang="en-US" dirty="0" smtClean="0"/>
              <a:t>possible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23202"/>
            <a:ext cx="8724900" cy="6858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ea typeface="ＭＳ Ｐゴシック" pitchFamily="-84" charset="-128"/>
                <a:cs typeface="ＭＳ Ｐゴシック" pitchFamily="-84" charset="-128"/>
              </a:rPr>
              <a:t>Can we find evidence of different channels?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7194550" y="251618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08" name="Picture 5" descr="SNeIanebDelNi_col"/>
          <p:cNvPicPr>
            <a:picLocks noChangeAspect="1" noChangeArrowheads="1"/>
          </p:cNvPicPr>
          <p:nvPr/>
        </p:nvPicPr>
        <p:blipFill>
          <a:blip r:embed="rId2"/>
          <a:srcRect t="5656" r="5656" b="1525"/>
          <a:stretch>
            <a:fillRect/>
          </a:stretch>
        </p:blipFill>
        <p:spPr bwMode="auto">
          <a:xfrm>
            <a:off x="4724400" y="835900"/>
            <a:ext cx="4191000" cy="41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1958975" y="2370138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7110" name="Picture 9" descr="LCpropsLDel"/>
          <p:cNvPicPr>
            <a:picLocks noChangeAspect="1" noChangeArrowheads="1"/>
          </p:cNvPicPr>
          <p:nvPr/>
        </p:nvPicPr>
        <p:blipFill>
          <a:blip r:embed="rId3"/>
          <a:srcRect t="5550" r="5550" b="1526"/>
          <a:stretch>
            <a:fillRect/>
          </a:stretch>
        </p:blipFill>
        <p:spPr bwMode="auto">
          <a:xfrm>
            <a:off x="152400" y="835900"/>
            <a:ext cx="4191000" cy="41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3124200" y="41887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1991bg-like</a:t>
            </a:r>
            <a:endParaRPr lang="en-US" sz="1200" dirty="0"/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7772400" y="4572000"/>
            <a:ext cx="1128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FF0000"/>
                </a:solidFill>
              </a:rPr>
              <a:t>Too little 56Ni</a:t>
            </a:r>
            <a:r>
              <a:rPr lang="en-US" sz="1200"/>
              <a:t> </a:t>
            </a:r>
          </a:p>
        </p:txBody>
      </p:sp>
      <p:sp>
        <p:nvSpPr>
          <p:cNvPr id="47113" name="Oval 12"/>
          <p:cNvSpPr>
            <a:spLocks noChangeArrowheads="1"/>
          </p:cNvSpPr>
          <p:nvPr/>
        </p:nvSpPr>
        <p:spPr bwMode="auto">
          <a:xfrm>
            <a:off x="2819400" y="20551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Text Box 13"/>
          <p:cNvSpPr txBox="1">
            <a:spLocks noChangeArrowheads="1"/>
          </p:cNvSpPr>
          <p:nvPr/>
        </p:nvSpPr>
        <p:spPr bwMode="auto">
          <a:xfrm>
            <a:off x="2590800" y="198120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5" name="Text Box 14"/>
          <p:cNvSpPr txBox="1">
            <a:spLocks noChangeArrowheads="1"/>
          </p:cNvSpPr>
          <p:nvPr/>
        </p:nvSpPr>
        <p:spPr bwMode="auto">
          <a:xfrm>
            <a:off x="2743200" y="1780463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36D1"/>
                </a:solidFill>
              </a:rPr>
              <a:t>2003hv</a:t>
            </a:r>
          </a:p>
        </p:txBody>
      </p:sp>
      <p:sp>
        <p:nvSpPr>
          <p:cNvPr id="47116" name="Oval 15"/>
          <p:cNvSpPr>
            <a:spLocks noChangeArrowheads="1"/>
          </p:cNvSpPr>
          <p:nvPr/>
        </p:nvSpPr>
        <p:spPr bwMode="auto">
          <a:xfrm>
            <a:off x="7521575" y="3883900"/>
            <a:ext cx="1524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Text Box 16"/>
          <p:cNvSpPr txBox="1">
            <a:spLocks noChangeArrowheads="1"/>
          </p:cNvSpPr>
          <p:nvPr/>
        </p:nvSpPr>
        <p:spPr bwMode="auto">
          <a:xfrm>
            <a:off x="7315200" y="4036300"/>
            <a:ext cx="685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solidFill>
                  <a:srgbClr val="FF36D1"/>
                </a:solidFill>
              </a:rPr>
              <a:t>2003hv</a:t>
            </a:r>
          </a:p>
        </p:txBody>
      </p:sp>
      <p:sp>
        <p:nvSpPr>
          <p:cNvPr id="47118" name="Oval 17"/>
          <p:cNvSpPr>
            <a:spLocks noChangeArrowheads="1"/>
          </p:cNvSpPr>
          <p:nvPr/>
        </p:nvSpPr>
        <p:spPr bwMode="auto">
          <a:xfrm>
            <a:off x="3048000" y="35029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Oval 18"/>
          <p:cNvSpPr>
            <a:spLocks noChangeArrowheads="1"/>
          </p:cNvSpPr>
          <p:nvPr/>
        </p:nvSpPr>
        <p:spPr bwMode="auto">
          <a:xfrm>
            <a:off x="7391400" y="38839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Rectangle 19"/>
          <p:cNvSpPr>
            <a:spLocks noChangeArrowheads="1"/>
          </p:cNvSpPr>
          <p:nvPr/>
        </p:nvSpPr>
        <p:spPr bwMode="auto">
          <a:xfrm>
            <a:off x="2438400" y="3533063"/>
            <a:ext cx="6334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7F1B"/>
                </a:solidFill>
              </a:rPr>
              <a:t>2002cx</a:t>
            </a:r>
            <a:endParaRPr lang="en-US" sz="1200" dirty="0">
              <a:solidFill>
                <a:srgbClr val="FF36D1"/>
              </a:solidFill>
            </a:endParaRPr>
          </a:p>
        </p:txBody>
      </p:sp>
      <p:sp>
        <p:nvSpPr>
          <p:cNvPr id="47121" name="Rectangle 20"/>
          <p:cNvSpPr>
            <a:spLocks noChangeArrowheads="1"/>
          </p:cNvSpPr>
          <p:nvPr/>
        </p:nvSpPr>
        <p:spPr bwMode="auto">
          <a:xfrm>
            <a:off x="6781800" y="3837863"/>
            <a:ext cx="641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7F1B"/>
                </a:solidFill>
              </a:rPr>
              <a:t>2005hk</a:t>
            </a:r>
          </a:p>
        </p:txBody>
      </p:sp>
      <p:sp>
        <p:nvSpPr>
          <p:cNvPr id="47122" name="Oval 21"/>
          <p:cNvSpPr>
            <a:spLocks noChangeArrowheads="1"/>
          </p:cNvSpPr>
          <p:nvPr/>
        </p:nvSpPr>
        <p:spPr bwMode="auto">
          <a:xfrm>
            <a:off x="304800" y="988300"/>
            <a:ext cx="152400" cy="152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Oval 22"/>
          <p:cNvSpPr>
            <a:spLocks noChangeArrowheads="1"/>
          </p:cNvSpPr>
          <p:nvPr/>
        </p:nvSpPr>
        <p:spPr bwMode="auto">
          <a:xfrm>
            <a:off x="4876800" y="-383300"/>
            <a:ext cx="152400" cy="20574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4" name="Rectangle 23"/>
          <p:cNvSpPr>
            <a:spLocks noChangeArrowheads="1"/>
          </p:cNvSpPr>
          <p:nvPr/>
        </p:nvSpPr>
        <p:spPr bwMode="auto">
          <a:xfrm>
            <a:off x="152400" y="1140700"/>
            <a:ext cx="633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58174C"/>
                </a:solidFill>
              </a:rPr>
              <a:t>2009dc</a:t>
            </a:r>
            <a:endParaRPr lang="en-US" sz="1200" dirty="0">
              <a:solidFill>
                <a:srgbClr val="FF7F1B"/>
              </a:solidFill>
            </a:endParaRPr>
          </a:p>
        </p:txBody>
      </p:sp>
      <p:sp>
        <p:nvSpPr>
          <p:cNvPr id="47125" name="Rectangle 24"/>
          <p:cNvSpPr>
            <a:spLocks noChangeArrowheads="1"/>
          </p:cNvSpPr>
          <p:nvPr/>
        </p:nvSpPr>
        <p:spPr bwMode="auto">
          <a:xfrm>
            <a:off x="4648200" y="1826500"/>
            <a:ext cx="633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58174C"/>
                </a:solidFill>
              </a:rPr>
              <a:t>2009dc</a:t>
            </a:r>
          </a:p>
        </p:txBody>
      </p:sp>
      <p:sp>
        <p:nvSpPr>
          <p:cNvPr id="47126" name="Text Box 25"/>
          <p:cNvSpPr txBox="1">
            <a:spLocks noChangeArrowheads="1"/>
          </p:cNvSpPr>
          <p:nvPr/>
        </p:nvSpPr>
        <p:spPr bwMode="auto">
          <a:xfrm>
            <a:off x="266700" y="5027425"/>
            <a:ext cx="8763000" cy="128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720"/>
              </a:spcBef>
            </a:pPr>
            <a:r>
              <a:rPr lang="en-US" sz="2200" dirty="0">
                <a:solidFill>
                  <a:srgbClr val="FF0000"/>
                </a:solidFill>
              </a:rPr>
              <a:t>SN 1991bg-like: mergers?</a:t>
            </a:r>
            <a:r>
              <a:rPr lang="en-US" sz="2200" dirty="0"/>
              <a:t>		</a:t>
            </a:r>
            <a:r>
              <a:rPr lang="en-US" sz="2200" dirty="0">
                <a:solidFill>
                  <a:srgbClr val="FF36D1"/>
                </a:solidFill>
              </a:rPr>
              <a:t>SN 2003hv: a sub-Chandra event?</a:t>
            </a:r>
            <a:endParaRPr lang="en-US" sz="2200" dirty="0" smtClean="0"/>
          </a:p>
          <a:p>
            <a:pPr>
              <a:spcBef>
                <a:spcPts val="720"/>
              </a:spcBef>
            </a:pPr>
            <a:r>
              <a:rPr lang="en-US" sz="2200" dirty="0" err="1" smtClean="0">
                <a:solidFill>
                  <a:srgbClr val="FF0000"/>
                </a:solidFill>
              </a:rPr>
              <a:t>SNe</a:t>
            </a:r>
            <a:r>
              <a:rPr lang="en-US" sz="2200" dirty="0" smtClean="0">
                <a:solidFill>
                  <a:srgbClr val="FF0000"/>
                </a:solidFill>
              </a:rPr>
              <a:t> 1986G, 1991T: still </a:t>
            </a:r>
            <a:r>
              <a:rPr lang="en-US" sz="2200" dirty="0" err="1" smtClean="0">
                <a:solidFill>
                  <a:srgbClr val="FF0000"/>
                </a:solidFill>
              </a:rPr>
              <a:t>M(Ch</a:t>
            </a:r>
            <a:r>
              <a:rPr lang="en-US" sz="2200" dirty="0" smtClean="0">
                <a:solidFill>
                  <a:srgbClr val="FF0000"/>
                </a:solidFill>
              </a:rPr>
              <a:t>)?  </a:t>
            </a:r>
            <a:r>
              <a:rPr lang="en-US" sz="2200" dirty="0" smtClean="0">
                <a:solidFill>
                  <a:srgbClr val="FF7F1B"/>
                </a:solidFill>
              </a:rPr>
              <a:t>SN </a:t>
            </a:r>
            <a:r>
              <a:rPr lang="en-US" sz="2200" dirty="0">
                <a:solidFill>
                  <a:srgbClr val="FF7F1B"/>
                </a:solidFill>
              </a:rPr>
              <a:t>2002cx-like: pure deflagrations?</a:t>
            </a:r>
            <a:r>
              <a:rPr lang="en-US" sz="2200" dirty="0"/>
              <a:t>      </a:t>
            </a:r>
            <a:r>
              <a:rPr lang="en-US" sz="2200" dirty="0" smtClean="0"/>
              <a:t> </a:t>
            </a:r>
          </a:p>
          <a:p>
            <a:pPr>
              <a:spcBef>
                <a:spcPts val="720"/>
              </a:spcBef>
            </a:pPr>
            <a:r>
              <a:rPr lang="en-US" sz="2200" dirty="0" smtClean="0">
                <a:solidFill>
                  <a:srgbClr val="58174C"/>
                </a:solidFill>
              </a:rPr>
              <a:t>SN </a:t>
            </a:r>
            <a:r>
              <a:rPr lang="en-US" sz="2200" dirty="0">
                <a:solidFill>
                  <a:srgbClr val="58174C"/>
                </a:solidFill>
              </a:rPr>
              <a:t>2009dc “super-Ch”: ??</a:t>
            </a:r>
            <a:r>
              <a:rPr lang="en-US" sz="2200" dirty="0" smtClean="0"/>
              <a:t> 		</a:t>
            </a:r>
            <a:r>
              <a:rPr lang="en-US" sz="2200" dirty="0" err="1" smtClean="0">
                <a:solidFill>
                  <a:srgbClr val="2B660A"/>
                </a:solidFill>
              </a:rPr>
              <a:t>SNe</a:t>
            </a:r>
            <a:r>
              <a:rPr lang="en-US" sz="2200" dirty="0" smtClean="0">
                <a:solidFill>
                  <a:srgbClr val="2B660A"/>
                </a:solidFill>
              </a:rPr>
              <a:t> 2007on, 2011iv: collisions?</a:t>
            </a:r>
            <a:endParaRPr lang="en-US" sz="2200" dirty="0">
              <a:solidFill>
                <a:srgbClr val="2B660A"/>
              </a:solidFill>
            </a:endParaRPr>
          </a:p>
        </p:txBody>
      </p:sp>
      <p:sp>
        <p:nvSpPr>
          <p:cNvPr id="47127" name="Oval 26"/>
          <p:cNvSpPr>
            <a:spLocks noChangeArrowheads="1"/>
          </p:cNvSpPr>
          <p:nvPr/>
        </p:nvSpPr>
        <p:spPr bwMode="auto">
          <a:xfrm>
            <a:off x="2667000" y="30457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8" name="Rectangle 28"/>
          <p:cNvSpPr>
            <a:spLocks noChangeArrowheads="1"/>
          </p:cNvSpPr>
          <p:nvPr/>
        </p:nvSpPr>
        <p:spPr bwMode="auto">
          <a:xfrm>
            <a:off x="2133600" y="3075863"/>
            <a:ext cx="641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FF7F1B"/>
                </a:solidFill>
              </a:rPr>
              <a:t>2005hk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21388" y="1219200"/>
            <a:ext cx="1652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5FD755"/>
                </a:solidFill>
              </a:rPr>
              <a:t>Is 91T </a:t>
            </a:r>
            <a:r>
              <a:rPr lang="en-US" sz="1200" dirty="0" err="1">
                <a:solidFill>
                  <a:srgbClr val="5FD755"/>
                </a:solidFill>
              </a:rPr>
              <a:t>M</a:t>
            </a:r>
            <a:r>
              <a:rPr lang="en-US" sz="1200" dirty="0" err="1" smtClean="0">
                <a:solidFill>
                  <a:srgbClr val="5FD755"/>
                </a:solidFill>
              </a:rPr>
              <a:t>(Ch</a:t>
            </a:r>
            <a:r>
              <a:rPr lang="en-US" sz="1200" dirty="0" smtClean="0">
                <a:solidFill>
                  <a:srgbClr val="5FD755"/>
                </a:solidFill>
              </a:rPr>
              <a:t>)?</a:t>
            </a:r>
            <a:endParaRPr lang="en-US" sz="1200" dirty="0">
              <a:solidFill>
                <a:srgbClr val="5FD755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3727" y="1378504"/>
            <a:ext cx="8946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5FD755"/>
                </a:solidFill>
              </a:rPr>
              <a:t>1991T-like</a:t>
            </a:r>
            <a:endParaRPr lang="en-US" sz="1200" dirty="0">
              <a:solidFill>
                <a:srgbClr val="5FD755"/>
              </a:solidFill>
            </a:endParaRPr>
          </a:p>
        </p:txBody>
      </p:sp>
      <p:sp>
        <p:nvSpPr>
          <p:cNvPr id="27" name="Oval 12"/>
          <p:cNvSpPr>
            <a:spLocks noChangeArrowheads="1"/>
          </p:cNvSpPr>
          <p:nvPr/>
        </p:nvSpPr>
        <p:spPr bwMode="auto">
          <a:xfrm>
            <a:off x="3276600" y="333895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8001000" y="3948555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00400" y="3429000"/>
            <a:ext cx="482600" cy="152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3276600" y="3106961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1986G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7810500" y="3666845"/>
            <a:ext cx="68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FF0000"/>
                </a:solidFill>
              </a:rPr>
              <a:t>1986G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318165" y="2359900"/>
            <a:ext cx="152400" cy="152400"/>
          </a:xfrm>
          <a:prstGeom prst="ellipse">
            <a:avLst/>
          </a:prstGeom>
          <a:solidFill>
            <a:srgbClr val="2B66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12"/>
          <p:cNvSpPr>
            <a:spLocks noChangeArrowheads="1"/>
          </p:cNvSpPr>
          <p:nvPr/>
        </p:nvSpPr>
        <p:spPr bwMode="auto">
          <a:xfrm>
            <a:off x="3810000" y="2817100"/>
            <a:ext cx="152400" cy="152400"/>
          </a:xfrm>
          <a:prstGeom prst="ellipse">
            <a:avLst/>
          </a:prstGeom>
          <a:solidFill>
            <a:srgbClr val="2B66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12"/>
          <p:cNvSpPr>
            <a:spLocks noChangeArrowheads="1"/>
          </p:cNvSpPr>
          <p:nvPr/>
        </p:nvSpPr>
        <p:spPr bwMode="auto">
          <a:xfrm>
            <a:off x="7982510" y="3278188"/>
            <a:ext cx="152400" cy="152400"/>
          </a:xfrm>
          <a:prstGeom prst="ellipse">
            <a:avLst/>
          </a:prstGeom>
          <a:solidFill>
            <a:srgbClr val="2B66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12"/>
          <p:cNvSpPr>
            <a:spLocks noChangeArrowheads="1"/>
          </p:cNvSpPr>
          <p:nvPr/>
        </p:nvSpPr>
        <p:spPr bwMode="auto">
          <a:xfrm>
            <a:off x="8569020" y="3860765"/>
            <a:ext cx="152400" cy="152400"/>
          </a:xfrm>
          <a:prstGeom prst="ellipse">
            <a:avLst/>
          </a:prstGeom>
          <a:solidFill>
            <a:srgbClr val="2B660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429000" y="2131285"/>
            <a:ext cx="626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B660A"/>
                </a:solidFill>
              </a:rPr>
              <a:t>2011iv</a:t>
            </a:r>
            <a:endParaRPr lang="en-US" dirty="0">
              <a:solidFill>
                <a:srgbClr val="2B660A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55515" y="3011119"/>
            <a:ext cx="6267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B660A"/>
                </a:solidFill>
              </a:rPr>
              <a:t>2011iv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571436" y="2558369"/>
            <a:ext cx="698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B660A"/>
                </a:solidFill>
              </a:rPr>
              <a:t>2007on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8354376" y="3606805"/>
            <a:ext cx="698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2B660A"/>
                </a:solidFill>
              </a:rPr>
              <a:t>2007on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3810000" y="6245225"/>
            <a:ext cx="14187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Lancaster Univ.</a:t>
            </a:r>
            <a:endParaRPr lang="en-US" sz="140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302420" y="6245225"/>
            <a:ext cx="384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E6D3BD0-6837-5345-ACBB-0E6CB3B218C0}" type="slidenum">
              <a:rPr lang="en-US" sz="1400" smtClean="0">
                <a:latin typeface="+mj-lt"/>
                <a:cs typeface="Arial (Body)"/>
              </a:rPr>
              <a:pPr/>
              <a:t>14</a:t>
            </a:fld>
            <a:endParaRPr lang="en-US" sz="1400" dirty="0">
              <a:latin typeface="+mj-lt"/>
              <a:cs typeface="Arial (Body)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7F1B"/>
                </a:solidFill>
                <a:ea typeface="ＭＳ Ｐゴシック" pitchFamily="-84" charset="-128"/>
                <a:cs typeface="ＭＳ Ｐゴシック" pitchFamily="-84" charset="-128"/>
              </a:rPr>
              <a:t>SN 2002cx, 2005hk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151438"/>
            <a:ext cx="8229600" cy="1096962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Early: hot spectra (like 91T) but low velocities</a:t>
            </a:r>
          </a:p>
          <a:p>
            <a:pPr eaLnBrk="1" hangingPunct="1"/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Late: spectra DO NOT become nebular</a:t>
            </a:r>
          </a:p>
        </p:txBody>
      </p:sp>
      <p:pic>
        <p:nvPicPr>
          <p:cNvPr id="48133" name="Picture 6" descr="sn2005hkearlyspe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982663"/>
            <a:ext cx="4038600" cy="4030662"/>
          </a:xfrm>
        </p:spPr>
      </p:pic>
      <p:pic>
        <p:nvPicPr>
          <p:cNvPr id="48134" name="Picture 7" descr="sn2005hklatespe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990600"/>
            <a:ext cx="4114800" cy="40513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7F1B"/>
                </a:solidFill>
                <a:ea typeface="ＭＳ Ｐゴシック" pitchFamily="-84" charset="-128"/>
                <a:cs typeface="ＭＳ Ｐゴシック" pitchFamily="-84" charset="-128"/>
              </a:rPr>
              <a:t>SN 2002cx, 2005hk</a:t>
            </a:r>
          </a:p>
        </p:txBody>
      </p:sp>
      <p:sp>
        <p:nvSpPr>
          <p:cNvPr id="49156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990600" y="4541838"/>
            <a:ext cx="7924800" cy="1858962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Need low E/M (E~3 10</a:t>
            </a:r>
            <a:r>
              <a:rPr lang="en-US" sz="2400" baseline="30000">
                <a:ea typeface="ＭＳ Ｐゴシック" pitchFamily="-84" charset="-128"/>
                <a:cs typeface="ＭＳ Ｐゴシック" pitchFamily="-84" charset="-128"/>
              </a:rPr>
              <a:t>50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 for M=M(Ch))</a:t>
            </a:r>
          </a:p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A pure deflagration gives good fits</a:t>
            </a:r>
          </a:p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M(56Ni) ~ 0.2 M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</a:t>
            </a:r>
            <a:endParaRPr lang="en-US" sz="240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Maximum is reached late		</a:t>
            </a:r>
            <a:r>
              <a:rPr lang="en-US" sz="180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(Sahu et al. 2008)</a:t>
            </a:r>
            <a:endParaRPr lang="en-US" sz="240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49157" name="Picture 6" descr="sn2005hkL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838199"/>
            <a:ext cx="4114800" cy="3611563"/>
          </a:xfrm>
        </p:spPr>
      </p:pic>
      <p:pic>
        <p:nvPicPr>
          <p:cNvPr id="49158" name="Picture 7" descr="sn2005hk_densit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812799"/>
            <a:ext cx="4343400" cy="3616325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48079" y="6245225"/>
            <a:ext cx="3451050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7F1B"/>
                </a:solidFill>
                <a:ea typeface="ＭＳ Ｐゴシック" pitchFamily="-84" charset="-128"/>
                <a:cs typeface="ＭＳ Ｐゴシック" pitchFamily="-84" charset="-128"/>
              </a:rPr>
              <a:t>SN 2002cx, 2005hk</a:t>
            </a:r>
          </a:p>
        </p:txBody>
      </p:sp>
      <p:sp>
        <p:nvSpPr>
          <p:cNvPr id="50180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4888966"/>
            <a:ext cx="8229600" cy="1858962"/>
          </a:xfrm>
        </p:spPr>
        <p:txBody>
          <a:bodyPr/>
          <a:lstStyle/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Both Early-time spectra (low velocities, high ionization) and Late-time spectra (narrow emissions of allowed Fe transitions, no forbidden lines) are reproduced							   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</a:t>
            </a:r>
            <a:r>
              <a:rPr lang="en-US" sz="1800" dirty="0" err="1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Sahu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et al. 2008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0181" name="Content Placeholder 10" descr="sn2005hkearlyspec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443" r="-444"/>
          <a:stretch>
            <a:fillRect/>
          </a:stretch>
        </p:blipFill>
        <p:spPr>
          <a:xfrm>
            <a:off x="304800" y="865186"/>
            <a:ext cx="3840163" cy="3797300"/>
          </a:xfrm>
        </p:spPr>
      </p:pic>
      <p:pic>
        <p:nvPicPr>
          <p:cNvPr id="50182" name="Content Placeholder 11" descr="sn2005hklatespecmodels.gif"/>
          <p:cNvPicPr>
            <a:picLocks noGrp="1" noChangeAspect="1"/>
          </p:cNvPicPr>
          <p:nvPr>
            <p:ph sz="quarter" idx="2"/>
          </p:nvPr>
        </p:nvPicPr>
        <p:blipFill>
          <a:blip r:embed="rId3"/>
          <a:srcRect l="-1649" r="-1649"/>
          <a:stretch>
            <a:fillRect/>
          </a:stretch>
        </p:blipFill>
        <p:spPr>
          <a:xfrm>
            <a:off x="4308475" y="846665"/>
            <a:ext cx="4383088" cy="38100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25054" y="6245225"/>
            <a:ext cx="3628146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36D1"/>
                </a:solidFill>
                <a:ea typeface="ＭＳ Ｐゴシック" pitchFamily="-84" charset="-128"/>
                <a:cs typeface="ＭＳ Ｐゴシック" pitchFamily="-84" charset="-128"/>
              </a:rPr>
              <a:t>SN2003hv: </a:t>
            </a:r>
            <a:r>
              <a:rPr lang="en-US">
                <a:solidFill>
                  <a:srgbClr val="FF36D1"/>
                </a:solidFill>
                <a:ea typeface="ＭＳ Ｐゴシック" pitchFamily="-84" charset="-128"/>
                <a:cs typeface="ＭＳ Ｐゴシック" pitchFamily="-84" charset="-128"/>
                <a:sym typeface="Symbol" pitchFamily="-84" charset="2"/>
              </a:rPr>
              <a:t></a:t>
            </a:r>
            <a:r>
              <a:rPr lang="en-US">
                <a:solidFill>
                  <a:srgbClr val="FF36D1"/>
                </a:solidFill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baseline="-25000">
                <a:solidFill>
                  <a:srgbClr val="FF36D1"/>
                </a:solidFill>
                <a:ea typeface="ＭＳ Ｐゴシック" pitchFamily="-84" charset="-128"/>
                <a:cs typeface="ＭＳ Ｐゴシック" pitchFamily="-84" charset="-128"/>
              </a:rPr>
              <a:t>15</a:t>
            </a:r>
            <a:r>
              <a:rPr lang="en-US">
                <a:solidFill>
                  <a:srgbClr val="FF36D1"/>
                </a:solidFill>
                <a:ea typeface="ＭＳ Ｐゴシック" pitchFamily="-84" charset="-128"/>
                <a:cs typeface="ＭＳ Ｐゴシック" pitchFamily="-84" charset="-128"/>
              </a:rPr>
              <a:t>(B)=1.6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1204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4191000"/>
            <a:ext cx="8763000" cy="2187575"/>
          </a:xfrm>
        </p:spPr>
        <p:txBody>
          <a:bodyPr/>
          <a:lstStyle/>
          <a:p>
            <a:pPr eaLnBrk="1" hangingPunct="1"/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The only well-observed SN in the “gap”</a:t>
            </a:r>
          </a:p>
          <a:p>
            <a:pPr eaLnBrk="1" hangingPunct="1"/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Early-time spectra normal, but</a:t>
            </a:r>
          </a:p>
          <a:p>
            <a:pPr eaLnBrk="1" hangingPunct="1"/>
            <a:r>
              <a:rPr lang="en-US" sz="2800" baseline="30000">
                <a:ea typeface="ＭＳ Ｐゴシック" pitchFamily="-84" charset="-128"/>
                <a:cs typeface="ＭＳ Ｐゴシック" pitchFamily="-84" charset="-128"/>
              </a:rPr>
              <a:t>56</a:t>
            </a:r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Ni from LC peak (0.4 M</a:t>
            </a:r>
            <a:r>
              <a:rPr lang="en-US" sz="280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</a:t>
            </a:r>
            <a:r>
              <a:rPr lang="en-US" sz="2800">
                <a:ea typeface="ＭＳ Ｐゴシック" pitchFamily="-84" charset="-128"/>
                <a:cs typeface="ＭＳ Ｐゴシック" pitchFamily="-84" charset="-128"/>
              </a:rPr>
              <a:t>) ≠LC tail (0.2 M</a:t>
            </a:r>
            <a:r>
              <a:rPr lang="en-US" sz="280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)</a:t>
            </a:r>
          </a:p>
          <a:p>
            <a:pPr eaLnBrk="1" hangingPunct="1"/>
            <a:r>
              <a:rPr lang="en-US" sz="280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Late time spectra show weak IR flux  </a:t>
            </a:r>
            <a:r>
              <a:rPr lang="en-US" sz="180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(Leloudas et al. 2009) </a:t>
            </a:r>
            <a:endParaRPr lang="en-US" sz="280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  <p:pic>
        <p:nvPicPr>
          <p:cNvPr id="51205" name="Picture 6" descr="sn2003hv_neb_Lelouda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874713"/>
            <a:ext cx="6096000" cy="3243262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37883" y="6270881"/>
            <a:ext cx="3615317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36D1"/>
                </a:solidFill>
                <a:ea typeface="ＭＳ Ｐゴシック" pitchFamily="-84" charset="-128"/>
                <a:cs typeface="ＭＳ Ｐゴシック" pitchFamily="-84" charset="-128"/>
              </a:rPr>
              <a:t>SN 2003hv: reduced inner density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8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648200"/>
            <a:ext cx="8534400" cy="16002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Large 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FeIII/FeII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ratio: high ionization: low density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Model with M ~ 1.2 M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 and reduced inner density reproduces nebular spectrum         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     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(PM </a:t>
            </a:r>
            <a:r>
              <a:rPr lang="en-US" sz="18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et al. 2011)</a:t>
            </a:r>
          </a:p>
        </p:txBody>
      </p:sp>
      <p:pic>
        <p:nvPicPr>
          <p:cNvPr id="52229" name="Picture 6" descr="sn2003hv_mazzali_Fig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272" t="4546" r="4546" b="2272"/>
          <a:stretch>
            <a:fillRect/>
          </a:stretch>
        </p:blipFill>
        <p:spPr>
          <a:xfrm>
            <a:off x="152400" y="914400"/>
            <a:ext cx="3429000" cy="3429000"/>
          </a:xfrm>
        </p:spPr>
      </p:pic>
      <p:pic>
        <p:nvPicPr>
          <p:cNvPr id="52230" name="Picture 8" descr="sn2003hv_mazzali_Fig4_labels"/>
          <p:cNvPicPr>
            <a:picLocks noChangeAspect="1" noChangeArrowheads="1"/>
          </p:cNvPicPr>
          <p:nvPr/>
        </p:nvPicPr>
        <p:blipFill>
          <a:blip r:embed="rId3"/>
          <a:srcRect l="1471" t="4398" r="4411" b="1482"/>
          <a:stretch>
            <a:fillRect/>
          </a:stretch>
        </p:blipFill>
        <p:spPr bwMode="auto">
          <a:xfrm>
            <a:off x="3810000" y="914400"/>
            <a:ext cx="518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63541" y="6283709"/>
            <a:ext cx="3374075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14.3.2019</a:t>
            </a:r>
            <a:endParaRPr lang="en-US" smtClean="0">
              <a:latin typeface="Arial" charset="0"/>
            </a:endParaRPr>
          </a:p>
        </p:txBody>
      </p:sp>
      <p:sp>
        <p:nvSpPr>
          <p:cNvPr id="10854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Cook's Branch</a:t>
            </a:r>
            <a:endParaRPr lang="en-US" smtClean="0">
              <a:latin typeface="Arial" charset="0"/>
            </a:endParaRPr>
          </a:p>
        </p:txBody>
      </p:sp>
      <p:sp>
        <p:nvSpPr>
          <p:cNvPr id="1085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ADC3A3-465D-CA44-8355-A072BCFA059F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08549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Abundance </a:t>
            </a:r>
            <a:r>
              <a:rPr lang="en-US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Stratification</a:t>
            </a:r>
          </a:p>
        </p:txBody>
      </p:sp>
      <p:pic>
        <p:nvPicPr>
          <p:cNvPr id="108550" name="Picture 5" descr="premaxspectra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" y="1066800"/>
            <a:ext cx="4572000" cy="4572000"/>
          </a:xfrm>
          <a:noFill/>
        </p:spPr>
      </p:pic>
      <p:sp>
        <p:nvSpPr>
          <p:cNvPr id="108551" name="Text Box 6"/>
          <p:cNvSpPr txBox="1">
            <a:spLocks noChangeArrowheads="1"/>
          </p:cNvSpPr>
          <p:nvPr/>
        </p:nvSpPr>
        <p:spPr bwMode="auto">
          <a:xfrm>
            <a:off x="1" y="5564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accent2"/>
                </a:solidFill>
              </a:rPr>
              <a:t>Models of spectral sequence</a:t>
            </a:r>
            <a:r>
              <a:rPr lang="en-US" sz="2800" dirty="0" smtClean="0">
                <a:solidFill>
                  <a:schemeClr val="accent2"/>
                </a:solidFill>
              </a:rPr>
              <a:t> reveal composition </a:t>
            </a:r>
            <a:r>
              <a:rPr lang="en-US" sz="2800" dirty="0">
                <a:solidFill>
                  <a:schemeClr val="accent2"/>
                </a:solidFill>
              </a:rPr>
              <a:t>layering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8552" name="Picture 7" descr="sn2004eo_Tom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371600"/>
            <a:ext cx="43481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0" y="5539510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2"/>
                </a:solidFill>
              </a:rPr>
              <a:t>SN 2002bo: bright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[∆m</a:t>
            </a:r>
            <a:r>
              <a:rPr lang="en-US" sz="2000" baseline="-25000" dirty="0">
                <a:solidFill>
                  <a:schemeClr val="accent2"/>
                </a:solidFill>
              </a:rPr>
              <a:t>15</a:t>
            </a:r>
            <a:r>
              <a:rPr lang="en-US" sz="2000" dirty="0">
                <a:solidFill>
                  <a:schemeClr val="accent2"/>
                </a:solidFill>
              </a:rPr>
              <a:t>(B)=1.15]</a:t>
            </a:r>
            <a:r>
              <a:rPr lang="en-US" sz="2000" dirty="0"/>
              <a:t> </a:t>
            </a:r>
            <a:r>
              <a:rPr lang="en-US" sz="2000" dirty="0" smtClean="0"/>
              <a:t> 			</a:t>
            </a:r>
            <a:r>
              <a:rPr lang="en-US" sz="2000" dirty="0" smtClean="0">
                <a:solidFill>
                  <a:schemeClr val="hlink"/>
                </a:solidFill>
              </a:rPr>
              <a:t>SN </a:t>
            </a:r>
            <a:r>
              <a:rPr lang="en-US" sz="2000" dirty="0">
                <a:solidFill>
                  <a:schemeClr val="hlink"/>
                </a:solidFill>
              </a:rPr>
              <a:t>2004eo: dim</a:t>
            </a:r>
            <a:r>
              <a:rPr lang="en-US" sz="2400" dirty="0">
                <a:solidFill>
                  <a:schemeClr val="hlink"/>
                </a:solidFill>
              </a:rPr>
              <a:t> </a:t>
            </a:r>
            <a:r>
              <a:rPr lang="en-US" sz="2000" dirty="0">
                <a:solidFill>
                  <a:schemeClr val="hlink"/>
                </a:solidFill>
              </a:rPr>
              <a:t>[∆m</a:t>
            </a:r>
            <a:r>
              <a:rPr lang="en-US" sz="2000" baseline="-25000" dirty="0">
                <a:solidFill>
                  <a:schemeClr val="hlink"/>
                </a:solidFill>
              </a:rPr>
              <a:t>15</a:t>
            </a:r>
            <a:r>
              <a:rPr lang="en-US" sz="2000" dirty="0">
                <a:solidFill>
                  <a:schemeClr val="hlink"/>
                </a:solidFill>
              </a:rPr>
              <a:t>(B)=1.45]</a:t>
            </a:r>
          </a:p>
          <a:p>
            <a:pPr>
              <a:lnSpc>
                <a:spcPct val="10000"/>
              </a:lnSpc>
              <a:spcBef>
                <a:spcPct val="50000"/>
              </a:spcBef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Stehle</a:t>
            </a:r>
            <a:r>
              <a:rPr lang="en-US" sz="1600" dirty="0">
                <a:solidFill>
                  <a:srgbClr val="FF0000"/>
                </a:solidFill>
              </a:rPr>
              <a:t> et al. 2005)    			 </a:t>
            </a:r>
            <a:r>
              <a:rPr lang="en-US" sz="1600" dirty="0" smtClean="0">
                <a:solidFill>
                  <a:srgbClr val="FF0000"/>
                </a:solidFill>
              </a:rPr>
              <a:t> 				(</a:t>
            </a:r>
            <a:r>
              <a:rPr lang="en-US" sz="1600" dirty="0">
                <a:solidFill>
                  <a:srgbClr val="FF0000"/>
                </a:solidFill>
              </a:rPr>
              <a:t>Mazzali et al. 2008)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36D1"/>
                </a:solidFill>
                <a:ea typeface="ＭＳ Ｐゴシック" pitchFamily="-84" charset="-128"/>
                <a:cs typeface="ＭＳ Ｐゴシック" pitchFamily="-84" charset="-128"/>
              </a:rPr>
              <a:t>SN2003hv: a sub-Chandra event?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325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572000"/>
            <a:ext cx="92964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Reduced density leads to an earlier LC peak (~12 days)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M(56Ni) = 0.2 M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</a:t>
            </a:r>
            <a:endParaRPr lang="en-US" sz="240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Estimate of M(</a:t>
            </a:r>
            <a:r>
              <a:rPr lang="en-US" sz="2400" baseline="30000">
                <a:ea typeface="ＭＳ Ｐゴシック" pitchFamily="-84" charset="-128"/>
                <a:cs typeface="ＭＳ Ｐゴシック" pitchFamily="-84" charset="-128"/>
              </a:rPr>
              <a:t>56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Ni) from LC peak inaccurate if t(Max) not known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Density structure similar to that of sub-Chandra explosions</a:t>
            </a:r>
          </a:p>
        </p:txBody>
      </p:sp>
      <p:pic>
        <p:nvPicPr>
          <p:cNvPr id="53253" name="Picture 6" descr="sn2003hv_mazzali_Fig12_cfdensiti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 rot="5400000">
            <a:off x="662781" y="556419"/>
            <a:ext cx="3246438" cy="4267200"/>
          </a:xfrm>
          <a:noFill/>
        </p:spPr>
      </p:pic>
      <p:pic>
        <p:nvPicPr>
          <p:cNvPr id="53254" name="Picture 7" descr="sn2003hv_mazzali_Fig11_L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l="5588" t="6009" r="3999" b="1984"/>
          <a:stretch>
            <a:fillRect/>
          </a:stretch>
        </p:blipFill>
        <p:spPr>
          <a:xfrm>
            <a:off x="4572000" y="1066800"/>
            <a:ext cx="4419600" cy="3211513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937883" y="6245225"/>
            <a:ext cx="3412562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What’s wrong with SN1991bg?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4276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1143000"/>
            <a:ext cx="40233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It made too little </a:t>
            </a:r>
            <a:r>
              <a:rPr lang="en-US" sz="2400" baseline="30000" dirty="0">
                <a:ea typeface="ＭＳ Ｐゴシック" pitchFamily="-84" charset="-128"/>
                <a:cs typeface="ＭＳ Ｐゴシック" pitchFamily="-84" charset="-128"/>
              </a:rPr>
              <a:t>56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Ni, even for a deflagration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Nebular spectra evolve significantly, inconsistent with any 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M(Ch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) density profile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Inner nebula dominated by [</a:t>
            </a:r>
            <a:r>
              <a:rPr lang="en-US" sz="2400" dirty="0" err="1">
                <a:ea typeface="ＭＳ Ｐゴシック" pitchFamily="-84" charset="-128"/>
                <a:cs typeface="ＭＳ Ｐゴシック" pitchFamily="-84" charset="-128"/>
              </a:rPr>
              <a:t>FeIII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] emission: high ionization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This implies low densities, again</a:t>
            </a:r>
          </a:p>
        </p:txBody>
      </p:sp>
      <p:pic>
        <p:nvPicPr>
          <p:cNvPr id="54277" name="Picture 8" descr="neb91bg_all_W7mod_lin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27" t="4256" r="4256" b="2127"/>
          <a:stretch>
            <a:fillRect/>
          </a:stretch>
        </p:blipFill>
        <p:spPr>
          <a:xfrm>
            <a:off x="4224291" y="914400"/>
            <a:ext cx="4690564" cy="5150044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73737" y="6270881"/>
            <a:ext cx="3489538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What’s wrong with SN1991bg?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5029200"/>
            <a:ext cx="8686800" cy="121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Early-time spectra require low Ek, i.e. little M at high vel.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Abundances show unburned material, IME down to low vel.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Different models are possible, as long as E/M is small</a:t>
            </a:r>
          </a:p>
        </p:txBody>
      </p:sp>
      <p:pic>
        <p:nvPicPr>
          <p:cNvPr id="55301" name="Picture 6" descr="sn1991bg_tomog_W7e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685800"/>
            <a:ext cx="2798763" cy="4343400"/>
          </a:xfrm>
        </p:spPr>
      </p:pic>
      <p:pic>
        <p:nvPicPr>
          <p:cNvPr id="55302" name="Picture 7" descr="sn1991bg_tomog_Ab_models"/>
          <p:cNvPicPr>
            <a:picLocks noChangeAspect="1" noChangeArrowheads="1"/>
          </p:cNvPicPr>
          <p:nvPr/>
        </p:nvPicPr>
        <p:blipFill>
          <a:blip r:embed="rId3"/>
          <a:srcRect r="52347" b="51167"/>
          <a:stretch>
            <a:fillRect/>
          </a:stretch>
        </p:blipFill>
        <p:spPr bwMode="auto">
          <a:xfrm>
            <a:off x="2895600" y="706438"/>
            <a:ext cx="3200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8" descr="sn1991bg_model_assess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7488" y="2514600"/>
            <a:ext cx="3846512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6477000" y="2147888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Hachinger et al. 2009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895600" y="6258053"/>
            <a:ext cx="3200400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How to solve SN 1991bg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6324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776788"/>
            <a:ext cx="9144000" cy="1624012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 modified density, 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esp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in the innermost zones, makes it possible to reproduce the spectral evolution</a:t>
            </a:r>
          </a:p>
          <a:p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ionization is higher mostly at very low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velocities 							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(PM et al. 2012)</a:t>
            </a:r>
            <a:endParaRPr lang="en-US" sz="2800" dirty="0" smtClean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6325" name="Picture 6" descr="neb91bg_ioniz_W7_v_newrho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 t="4254" r="2127" b="2127"/>
          <a:stretch>
            <a:fillRect/>
          </a:stretch>
        </p:blipFill>
        <p:spPr>
          <a:xfrm>
            <a:off x="5667375" y="838200"/>
            <a:ext cx="2987675" cy="3810000"/>
          </a:xfrm>
        </p:spPr>
      </p:pic>
      <p:pic>
        <p:nvPicPr>
          <p:cNvPr id="56326" name="Picture 7" descr="neb91bg_all_newrho2_lin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 l="2325" t="4355" r="4375" b="2325"/>
          <a:stretch>
            <a:fillRect/>
          </a:stretch>
        </p:blipFill>
        <p:spPr>
          <a:xfrm>
            <a:off x="1066800" y="803275"/>
            <a:ext cx="3886200" cy="3843338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Are SN1991bg-like SNe mergers?</a:t>
            </a: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7348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4999038"/>
            <a:ext cx="8686800" cy="124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Key to nebular behaviour is low density in innermost region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Only merger models seem to show that trend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Very early data could be useful</a:t>
            </a:r>
          </a:p>
        </p:txBody>
      </p:sp>
      <p:pic>
        <p:nvPicPr>
          <p:cNvPr id="57349" name="Picture 8" descr="densityprofiles-91bg-paper-2000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950913"/>
            <a:ext cx="4572000" cy="3779837"/>
          </a:xfrm>
        </p:spPr>
      </p:pic>
      <p:pic>
        <p:nvPicPr>
          <p:cNvPr id="57350" name="Picture 9" descr="sn1991bg_earliest_spectr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38800" y="762000"/>
            <a:ext cx="3309938" cy="4191000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86566" y="6245225"/>
            <a:ext cx="3386904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193"/>
            <a:ext cx="9144000" cy="752898"/>
          </a:xfrm>
        </p:spPr>
        <p:txBody>
          <a:bodyPr/>
          <a:lstStyle/>
          <a:p>
            <a:r>
              <a:rPr lang="en-US" sz="3600" dirty="0" smtClean="0">
                <a:solidFill>
                  <a:srgbClr val="2B660A"/>
                </a:solidFill>
              </a:rPr>
              <a:t>Do collisions exist? </a:t>
            </a:r>
            <a:r>
              <a:rPr lang="en-US" sz="3600" dirty="0" err="1" smtClean="0">
                <a:solidFill>
                  <a:srgbClr val="2B660A"/>
                </a:solidFill>
              </a:rPr>
              <a:t>SNe</a:t>
            </a:r>
            <a:r>
              <a:rPr lang="en-US" sz="3600" dirty="0" smtClean="0">
                <a:solidFill>
                  <a:srgbClr val="2B660A"/>
                </a:solidFill>
              </a:rPr>
              <a:t> 2007on and 2011iv</a:t>
            </a:r>
            <a:endParaRPr lang="en-US" sz="3600" dirty="0">
              <a:solidFill>
                <a:srgbClr val="2B66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" y="976769"/>
            <a:ext cx="5530272" cy="5119231"/>
          </a:xfrm>
        </p:spPr>
        <p:txBody>
          <a:bodyPr/>
          <a:lstStyle/>
          <a:p>
            <a:r>
              <a:rPr lang="en-US" sz="2400" dirty="0" smtClean="0"/>
              <a:t>SN 2007on famous for its double-peaked </a:t>
            </a:r>
            <a:r>
              <a:rPr lang="en-US" sz="2400" dirty="0" err="1" smtClean="0"/>
              <a:t>NaID</a:t>
            </a:r>
            <a:r>
              <a:rPr lang="en-US" sz="2400" dirty="0" smtClean="0"/>
              <a:t> emission line</a:t>
            </a:r>
          </a:p>
          <a:p>
            <a:r>
              <a:rPr lang="en-US" sz="2400" dirty="0" smtClean="0"/>
              <a:t>Both 07on and 11iv are “transitional </a:t>
            </a:r>
            <a:r>
              <a:rPr lang="en-US" sz="2400" dirty="0" err="1" smtClean="0"/>
              <a:t>SNe</a:t>
            </a:r>
            <a:r>
              <a:rPr lang="en-US" sz="2400" dirty="0" smtClean="0"/>
              <a:t>”, with rapidly evolving LC:</a:t>
            </a:r>
          </a:p>
          <a:p>
            <a:pPr lvl="1"/>
            <a:r>
              <a:rPr lang="en-US" sz="2000" dirty="0" smtClean="0"/>
              <a:t>SN 2007on, Δm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(15)=1.96</a:t>
            </a:r>
          </a:p>
          <a:p>
            <a:pPr lvl="1"/>
            <a:r>
              <a:rPr lang="en-US" sz="2000" dirty="0" smtClean="0"/>
              <a:t>SN 2011iv, Δm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(15)=1.73</a:t>
            </a:r>
            <a:endParaRPr lang="en-US" sz="2400" dirty="0" smtClean="0"/>
          </a:p>
          <a:p>
            <a:r>
              <a:rPr lang="en-US" sz="2400" dirty="0" smtClean="0"/>
              <a:t>They both fall off the Phillips relation: too luminous for their LC shape</a:t>
            </a:r>
          </a:p>
          <a:p>
            <a:r>
              <a:rPr lang="en-US" sz="2400" dirty="0" smtClean="0"/>
              <a:t>Both located on outskirts of the same passive host, suggestive of old progenitors</a:t>
            </a:r>
          </a:p>
          <a:p>
            <a:r>
              <a:rPr lang="en-US" sz="2400" dirty="0" smtClean="0"/>
              <a:t>Spectrum shows double peaks, but also other subtle features</a:t>
            </a:r>
            <a:endParaRPr lang="en-US" sz="2400" dirty="0"/>
          </a:p>
        </p:txBody>
      </p:sp>
      <p:pic>
        <p:nvPicPr>
          <p:cNvPr id="9" name="Content Placeholder 8" descr="nebcomp07on_04eo.eps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2">
                <a:alphaModFix/>
              </a:blip>
              <a:srcRect l="6970" t="15695" r="10357" b="38100"/>
              <a:stretch>
                <a:fillRect/>
              </a:stretch>
            </p:blipFill>
          </mc:Choice>
          <mc:Fallback>
            <p:blipFill>
              <a:blip r:embed="rId3">
                <a:alphaModFix/>
              </a:blip>
              <a:srcRect l="6970" t="15695" r="10357" b="38100"/>
              <a:stretch>
                <a:fillRect/>
              </a:stretch>
            </p:blipFill>
          </mc:Fallback>
        </mc:AlternateContent>
        <p:spPr>
          <a:xfrm>
            <a:off x="5068458" y="476222"/>
            <a:ext cx="4075542" cy="2921487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453" y="2967314"/>
            <a:ext cx="3277911" cy="327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5" y="0"/>
            <a:ext cx="8759085" cy="854604"/>
          </a:xfrm>
        </p:spPr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07on: not just geometry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E2AA-0FE4-4348-A928-B1B3E9BFD69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4728" y="1166319"/>
            <a:ext cx="41910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Spectrum appears to be the sum of two separate, “narrow-line” spectra.</a:t>
            </a:r>
          </a:p>
          <a:p>
            <a:endParaRPr lang="en-US" sz="2000" dirty="0" smtClean="0">
              <a:ea typeface="Wingdings"/>
              <a:cs typeface="Wingdings"/>
            </a:endParaRPr>
          </a:p>
          <a:p>
            <a:r>
              <a:rPr lang="en-US" sz="2000" dirty="0" smtClean="0">
                <a:ea typeface="Wingdings"/>
                <a:cs typeface="Wingdings"/>
              </a:rPr>
              <a:t>They have blue/red-shift, but adding two equal components does not work.</a:t>
            </a:r>
          </a:p>
          <a:p>
            <a:endParaRPr lang="en-US" sz="2000" dirty="0" smtClean="0">
              <a:ea typeface="Wingdings"/>
              <a:cs typeface="Wingdings"/>
            </a:endParaRPr>
          </a:p>
          <a:p>
            <a:r>
              <a:rPr lang="en-US" sz="2000" dirty="0" smtClean="0">
                <a:solidFill>
                  <a:srgbClr val="FF0000"/>
                </a:solidFill>
                <a:ea typeface="Wingdings"/>
                <a:cs typeface="Wingdings"/>
              </a:rPr>
              <a:t>The two components are different:</a:t>
            </a:r>
          </a:p>
          <a:p>
            <a:r>
              <a:rPr lang="en-US" sz="2000" dirty="0" smtClean="0">
                <a:ea typeface="Wingdings"/>
                <a:cs typeface="Wingdings"/>
              </a:rPr>
              <a:t>Their ionization degree is not the same, indicating that one spectrum is hotter (i.e. it comes from a more highly </a:t>
            </a:r>
            <a:r>
              <a:rPr lang="en-US" sz="2000" dirty="0" err="1" smtClean="0">
                <a:ea typeface="Wingdings"/>
                <a:cs typeface="Wingdings"/>
              </a:rPr>
              <a:t>ionised</a:t>
            </a:r>
            <a:r>
              <a:rPr lang="en-US" sz="2000" dirty="0" smtClean="0">
                <a:ea typeface="Wingdings"/>
                <a:cs typeface="Wingdings"/>
              </a:rPr>
              <a:t>, less dense nebula:</a:t>
            </a:r>
          </a:p>
          <a:p>
            <a:endParaRPr lang="en-US" baseline="-25000" dirty="0" smtClean="0">
              <a:latin typeface="Wingdings"/>
              <a:ea typeface="Wingdings"/>
              <a:cs typeface="Wingdings"/>
            </a:endParaRPr>
          </a:p>
          <a:p>
            <a:endParaRPr lang="en-US" baseline="-25000" dirty="0" smtClean="0">
              <a:ea typeface="Wingdings"/>
              <a:cs typeface="Wingdings"/>
            </a:endParaRPr>
          </a:p>
          <a:p>
            <a:endParaRPr lang="en-US" baseline="-25000" dirty="0" smtClean="0">
              <a:latin typeface="Wingdings"/>
              <a:ea typeface="Wingdings"/>
              <a:cs typeface="Wingdings"/>
            </a:endParaRPr>
          </a:p>
        </p:txBody>
      </p:sp>
      <p:pic>
        <p:nvPicPr>
          <p:cNvPr id="13" name="Content Placeholder 12" descr="SN2007on_d353_1narrowlinemodel_blue_redshift_sum-eps-converted-to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2298" r="-2549"/>
              <a:stretch>
                <a:fillRect/>
              </a:stretch>
            </p:blipFill>
          </mc:Choice>
          <mc:Fallback>
            <p:blipFill>
              <a:blip r:embed="rId3"/>
              <a:srcRect l="2298" r="-2549"/>
              <a:stretch>
                <a:fillRect/>
              </a:stretch>
            </p:blipFill>
          </mc:Fallback>
        </mc:AlternateContent>
        <p:spPr>
          <a:xfrm>
            <a:off x="4307608" y="889239"/>
            <a:ext cx="4836392" cy="4824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604"/>
          </a:xfrm>
        </p:spPr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07on: 2-components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2E2AA-0FE4-4348-A928-B1B3E9BFD69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5545" y="854604"/>
            <a:ext cx="3532910" cy="5775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1) </a:t>
            </a:r>
            <a:r>
              <a:rPr lang="en-US" sz="2000" dirty="0" smtClean="0">
                <a:solidFill>
                  <a:srgbClr val="FF0000"/>
                </a:solidFill>
              </a:rPr>
              <a:t>Low ionization:</a:t>
            </a:r>
          </a:p>
          <a:p>
            <a:r>
              <a:rPr lang="en-US" sz="2000" dirty="0" smtClean="0"/>
              <a:t>M(</a:t>
            </a:r>
            <a:r>
              <a:rPr lang="en-US" sz="2000" baseline="30000" dirty="0" smtClean="0"/>
              <a:t>56</a:t>
            </a:r>
            <a:r>
              <a:rPr lang="en-US" sz="2000" dirty="0" smtClean="0"/>
              <a:t>Ni) = 0.08 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sz="2000" baseline="-25000" dirty="0" smtClean="0"/>
          </a:p>
          <a:p>
            <a:r>
              <a:rPr lang="en-US" sz="2000" dirty="0" err="1" smtClean="0"/>
              <a:t>v</a:t>
            </a:r>
            <a:r>
              <a:rPr lang="en-US" sz="2000" dirty="0" smtClean="0"/>
              <a:t>= 4000 km/</a:t>
            </a:r>
            <a:r>
              <a:rPr lang="en-US" sz="2000" dirty="0" err="1" smtClean="0"/>
              <a:t>s</a:t>
            </a:r>
            <a:endParaRPr lang="en-US" sz="2000" dirty="0" smtClean="0"/>
          </a:p>
          <a:p>
            <a:r>
              <a:rPr lang="en-US" sz="2000" dirty="0" smtClean="0"/>
              <a:t>M (inside </a:t>
            </a:r>
            <a:r>
              <a:rPr lang="en-US" sz="2000" dirty="0" err="1" smtClean="0"/>
              <a:t>v</a:t>
            </a:r>
            <a:r>
              <a:rPr lang="en-US" sz="2000" dirty="0" smtClean="0"/>
              <a:t>) = 0.11M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sz="2000" baseline="-25000" dirty="0" smtClean="0"/>
          </a:p>
          <a:p>
            <a:endParaRPr lang="en-US" sz="2000" dirty="0" smtClean="0"/>
          </a:p>
          <a:p>
            <a:r>
              <a:rPr lang="en-US" sz="2000" dirty="0" smtClean="0"/>
              <a:t>2) </a:t>
            </a:r>
            <a:r>
              <a:rPr lang="en-US" sz="2000" dirty="0" smtClean="0">
                <a:solidFill>
                  <a:srgbClr val="000090"/>
                </a:solidFill>
              </a:rPr>
              <a:t>High ionization:</a:t>
            </a:r>
          </a:p>
          <a:p>
            <a:r>
              <a:rPr lang="en-US" sz="2000" dirty="0" smtClean="0"/>
              <a:t>M(</a:t>
            </a:r>
            <a:r>
              <a:rPr lang="en-US" sz="2000" baseline="30000" dirty="0" smtClean="0"/>
              <a:t>56</a:t>
            </a:r>
            <a:r>
              <a:rPr lang="en-US" sz="2000" dirty="0" smtClean="0"/>
              <a:t>Ni) = 0.08 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</a:p>
          <a:p>
            <a:r>
              <a:rPr lang="en-US" sz="2000" dirty="0" err="1" smtClean="0">
                <a:ea typeface="Wingdings"/>
                <a:cs typeface="Wingdings"/>
              </a:rPr>
              <a:t>v</a:t>
            </a:r>
            <a:r>
              <a:rPr lang="en-US" sz="2000" dirty="0" smtClean="0">
                <a:ea typeface="Wingdings"/>
                <a:cs typeface="Wingdings"/>
              </a:rPr>
              <a:t> = 4200 km/</a:t>
            </a:r>
            <a:r>
              <a:rPr lang="en-US" sz="2000" dirty="0" err="1" smtClean="0">
                <a:ea typeface="Wingdings"/>
                <a:cs typeface="Wingdings"/>
              </a:rPr>
              <a:t>s</a:t>
            </a:r>
            <a:r>
              <a:rPr lang="en-US" sz="2000" dirty="0" smtClean="0">
                <a:ea typeface="Wingdings"/>
                <a:cs typeface="Wingdings"/>
              </a:rPr>
              <a:t>  </a:t>
            </a:r>
          </a:p>
          <a:p>
            <a:r>
              <a:rPr lang="en-US" sz="2000" dirty="0" smtClean="0">
                <a:ea typeface="Wingdings"/>
                <a:cs typeface="Wingdings"/>
              </a:rPr>
              <a:t>M (inside </a:t>
            </a:r>
            <a:r>
              <a:rPr lang="en-US" sz="2000" dirty="0" err="1" smtClean="0">
                <a:ea typeface="Wingdings"/>
                <a:cs typeface="Wingdings"/>
              </a:rPr>
              <a:t>v</a:t>
            </a:r>
            <a:r>
              <a:rPr lang="en-US" sz="2000" dirty="0" smtClean="0">
                <a:ea typeface="Wingdings"/>
                <a:cs typeface="Wingdings"/>
              </a:rPr>
              <a:t>) = 0.09 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</a:p>
          <a:p>
            <a:endParaRPr lang="en-US" sz="2000" baseline="-25000" dirty="0" smtClean="0">
              <a:latin typeface="Wingdings"/>
              <a:ea typeface="Wingdings"/>
              <a:cs typeface="Wingdings"/>
            </a:endParaRPr>
          </a:p>
          <a:p>
            <a:r>
              <a:rPr lang="en-US" sz="2000" dirty="0" smtClean="0">
                <a:ea typeface="Wingdings"/>
                <a:cs typeface="Wingdings"/>
              </a:rPr>
              <a:t>Relative shift: 5750 km/</a:t>
            </a:r>
            <a:r>
              <a:rPr lang="en-US" sz="2000" dirty="0" err="1" smtClean="0">
                <a:ea typeface="Wingdings"/>
                <a:cs typeface="Wingdings"/>
              </a:rPr>
              <a:t>s</a:t>
            </a:r>
            <a:endParaRPr lang="en-US" sz="2000" dirty="0" smtClean="0">
              <a:ea typeface="Wingdings"/>
              <a:cs typeface="Wingdings"/>
            </a:endParaRPr>
          </a:p>
          <a:p>
            <a:r>
              <a:rPr lang="en-US" sz="2000" dirty="0" smtClean="0">
                <a:ea typeface="Wingdings"/>
                <a:cs typeface="Wingdings"/>
              </a:rPr>
              <a:t>Consistent with two separate expanding nebulae, receding from one another at 		 </a:t>
            </a:r>
            <a:r>
              <a:rPr lang="en-US" sz="2000" dirty="0" err="1" smtClean="0">
                <a:ea typeface="Wingdings"/>
                <a:cs typeface="Wingdings"/>
              </a:rPr>
              <a:t>v</a:t>
            </a:r>
            <a:r>
              <a:rPr lang="en-US" sz="2000" dirty="0" smtClean="0">
                <a:ea typeface="Wingdings"/>
                <a:cs typeface="Wingdings"/>
              </a:rPr>
              <a:t> &gt;~ v</a:t>
            </a:r>
            <a:r>
              <a:rPr lang="en-US" sz="2400" baseline="-17000" dirty="0" smtClean="0">
                <a:ea typeface="Wingdings"/>
                <a:cs typeface="Wingdings"/>
              </a:rPr>
              <a:t>exp</a:t>
            </a:r>
            <a:r>
              <a:rPr lang="en-US" sz="2000" dirty="0" smtClean="0">
                <a:ea typeface="Wingdings"/>
                <a:cs typeface="Wingdings"/>
              </a:rPr>
              <a:t>(1) + v</a:t>
            </a:r>
            <a:r>
              <a:rPr lang="en-US" sz="2400" baseline="-17000" dirty="0" smtClean="0">
                <a:ea typeface="Wingdings"/>
                <a:cs typeface="Wingdings"/>
              </a:rPr>
              <a:t>exp</a:t>
            </a:r>
            <a:r>
              <a:rPr lang="en-US" sz="2000" dirty="0" smtClean="0">
                <a:ea typeface="Wingdings"/>
                <a:cs typeface="Wingdings"/>
              </a:rPr>
              <a:t>(2)</a:t>
            </a:r>
          </a:p>
          <a:p>
            <a:r>
              <a:rPr lang="en-US" sz="2000" dirty="0" smtClean="0">
                <a:ea typeface="Wingdings"/>
                <a:cs typeface="Wingdings"/>
              </a:rPr>
              <a:t>(depending on orientation)</a:t>
            </a:r>
          </a:p>
          <a:p>
            <a:endParaRPr lang="en-US" baseline="-25000" dirty="0" smtClean="0">
              <a:latin typeface="Wingdings"/>
              <a:ea typeface="Wingdings"/>
              <a:cs typeface="Wingdings"/>
            </a:endParaRPr>
          </a:p>
          <a:p>
            <a:endParaRPr lang="en-US" baseline="-25000" dirty="0" smtClean="0">
              <a:ea typeface="Wingdings"/>
              <a:cs typeface="Wingdings"/>
            </a:endParaRPr>
          </a:p>
          <a:p>
            <a:endParaRPr lang="en-US" baseline="-25000" dirty="0" smtClean="0">
              <a:latin typeface="Wingdings"/>
              <a:ea typeface="Wingdings"/>
              <a:cs typeface="Wingdings"/>
            </a:endParaRPr>
          </a:p>
        </p:txBody>
      </p:sp>
      <p:pic>
        <p:nvPicPr>
          <p:cNvPr id="9" name="Content Placeholder 8" descr="SN2007on_d353_2compmodel-eps-converted-to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1787" r="2"/>
              <a:stretch>
                <a:fillRect/>
              </a:stretch>
            </p:blipFill>
          </mc:Choice>
          <mc:Fallback>
            <p:blipFill>
              <a:blip r:embed="rId3"/>
              <a:srcRect l="1787" r="2"/>
              <a:stretch>
                <a:fillRect/>
              </a:stretch>
            </p:blipFill>
          </mc:Fallback>
        </mc:AlternateContent>
        <p:spPr>
          <a:xfrm>
            <a:off x="3532909" y="653476"/>
            <a:ext cx="5491721" cy="55917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36" y="-23089"/>
            <a:ext cx="8820728" cy="1149047"/>
          </a:xfrm>
        </p:spPr>
        <p:txBody>
          <a:bodyPr/>
          <a:lstStyle/>
          <a:p>
            <a:r>
              <a:rPr lang="en-US" sz="4000" dirty="0" smtClean="0"/>
              <a:t>When does diversity begin?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0000"/>
                </a:solidFill>
              </a:rPr>
              <a:t>The faint end: the peculiar SN1986G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4969875"/>
            <a:ext cx="9144000" cy="1407699"/>
          </a:xfrm>
        </p:spPr>
        <p:txBody>
          <a:bodyPr/>
          <a:lstStyle/>
          <a:p>
            <a:r>
              <a:rPr lang="en-US" sz="2400" dirty="0" smtClean="0"/>
              <a:t>cool </a:t>
            </a:r>
            <a:r>
              <a:rPr lang="en-US" sz="2400" dirty="0" err="1" smtClean="0"/>
              <a:t>TiII</a:t>
            </a:r>
            <a:r>
              <a:rPr lang="en-US" sz="2400" dirty="0" smtClean="0"/>
              <a:t> lines, rapid LC evolution: Δm(B)</a:t>
            </a:r>
            <a:r>
              <a:rPr lang="en-US" sz="2400" baseline="-25000" dirty="0" smtClean="0"/>
              <a:t>15</a:t>
            </a:r>
            <a:r>
              <a:rPr lang="en-US" sz="2400" dirty="0" smtClean="0"/>
              <a:t>=1.8</a:t>
            </a:r>
          </a:p>
          <a:p>
            <a:r>
              <a:rPr lang="en-US" sz="2400" dirty="0" smtClean="0"/>
              <a:t>Solution: </a:t>
            </a:r>
            <a:r>
              <a:rPr lang="en-US" sz="2400" dirty="0" err="1" smtClean="0">
                <a:solidFill>
                  <a:srgbClr val="FF0000"/>
                </a:solidFill>
              </a:rPr>
              <a:t>M(Ch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err="1" smtClean="0"/>
              <a:t>ejecta</a:t>
            </a:r>
            <a:r>
              <a:rPr lang="en-US" sz="2400" dirty="0" smtClean="0"/>
              <a:t> with low </a:t>
            </a:r>
            <a:r>
              <a:rPr lang="en-US" sz="2400" dirty="0" err="1" smtClean="0"/>
              <a:t>Ek</a:t>
            </a:r>
            <a:r>
              <a:rPr lang="en-US" sz="2400" dirty="0" smtClean="0"/>
              <a:t> (10</a:t>
            </a:r>
            <a:r>
              <a:rPr lang="en-US" sz="2400" baseline="30000" dirty="0" smtClean="0"/>
              <a:t>51</a:t>
            </a:r>
            <a:r>
              <a:rPr lang="en-US" sz="2400" dirty="0" smtClean="0"/>
              <a:t>erg), </a:t>
            </a:r>
            <a:r>
              <a:rPr lang="en-US" sz="2400" baseline="30000" dirty="0" smtClean="0"/>
              <a:t>56</a:t>
            </a:r>
            <a:r>
              <a:rPr lang="en-US" sz="2400" dirty="0" smtClean="0"/>
              <a:t>Ni (0.1)</a:t>
            </a:r>
          </a:p>
          <a:p>
            <a:r>
              <a:rPr lang="en-US" sz="2400" dirty="0" smtClean="0"/>
              <a:t>Still an extension of normal </a:t>
            </a:r>
            <a:r>
              <a:rPr lang="en-US" sz="2400" dirty="0" err="1" smtClean="0"/>
              <a:t>SNe</a:t>
            </a:r>
            <a:r>
              <a:rPr lang="en-US" sz="2400" dirty="0" smtClean="0"/>
              <a:t>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Ashall</a:t>
            </a:r>
            <a:r>
              <a:rPr lang="en-US" sz="1800" dirty="0" smtClean="0">
                <a:solidFill>
                  <a:srgbClr val="FF0000"/>
                </a:solidFill>
              </a:rPr>
              <a:t> et al 2016)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9049"/>
            <a:ext cx="2598627" cy="253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538" y="2566605"/>
            <a:ext cx="2773875" cy="240327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9079" y="1149048"/>
            <a:ext cx="3242501" cy="253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39242" y="2347690"/>
            <a:ext cx="2604758" cy="2604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sz="quarter"/>
          </p:nvPr>
        </p:nvSpPr>
        <p:spPr>
          <a:xfrm>
            <a:off x="16756" y="1"/>
            <a:ext cx="9144000" cy="835502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The bright end: the peculiar SN1991T: still </a:t>
            </a:r>
            <a:r>
              <a:rPr lang="en-US" sz="3200" dirty="0" err="1" smtClean="0">
                <a:solidFill>
                  <a:srgbClr val="FF0000"/>
                </a:solidFill>
              </a:rPr>
              <a:t>M(Ch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 descr="out_early.eps"/>
          <p:cNvPicPr>
            <a:picLocks noGrp="1" noChangeAspect="1"/>
          </p:cNvPicPr>
          <p:nvPr>
            <p:ph sz="quarter"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376" r="1130"/>
              <a:stretch>
                <a:fillRect/>
              </a:stretch>
            </p:blipFill>
          </mc:Choice>
          <mc:Fallback>
            <p:blipFill>
              <a:blip r:embed="rId3"/>
              <a:srcRect l="-1376" r="1130"/>
              <a:stretch>
                <a:fillRect/>
              </a:stretch>
            </p:blipFill>
          </mc:Fallback>
        </mc:AlternateContent>
        <p:spPr>
          <a:xfrm rot="5400000">
            <a:off x="256575" y="420567"/>
            <a:ext cx="2376218" cy="3067550"/>
          </a:xfrm>
        </p:spPr>
      </p:pic>
      <p:pic>
        <p:nvPicPr>
          <p:cNvPr id="13" name="Content Placeholder 12" descr="neb91T_d282_W7_WDD3.eps"/>
          <p:cNvPicPr>
            <a:picLocks noGrp="1" noChangeAspect="1"/>
          </p:cNvPicPr>
          <p:nvPr>
            <p:ph sz="quarter" idx="2"/>
          </p:nvPr>
        </p:nvPicPr>
        <mc:AlternateContent>
          <mc:Choice xmlns:ma="http://schemas.microsoft.com/office/mac/drawingml/2008/main" Requires="ma">
            <p:blipFill>
              <a:blip r:embed="rId4"/>
              <a:srcRect l="-2481" r="-5193"/>
              <a:stretch>
                <a:fillRect/>
              </a:stretch>
            </p:blipFill>
          </mc:Choice>
          <mc:Fallback>
            <p:blipFill>
              <a:blip r:embed="rId5"/>
              <a:srcRect l="-2481" r="-5193"/>
              <a:stretch>
                <a:fillRect/>
              </a:stretch>
            </p:blipFill>
          </mc:Fallback>
        </mc:AlternateContent>
        <p:spPr>
          <a:xfrm>
            <a:off x="2351400" y="2513182"/>
            <a:ext cx="2869328" cy="2342355"/>
          </a:xfrm>
        </p:spPr>
      </p:pic>
      <p:pic>
        <p:nvPicPr>
          <p:cNvPr id="12" name="Content Placeholder 11" descr="out_late.eps"/>
          <p:cNvPicPr>
            <a:picLocks noGrp="1" noChangeAspect="1"/>
          </p:cNvPicPr>
          <p:nvPr>
            <p:ph sz="quarter" idx="3"/>
          </p:nvPr>
        </p:nvPicPr>
        <mc:AlternateContent>
          <mc:Choice xmlns:ma="http://schemas.microsoft.com/office/mac/drawingml/2008/main" Requires="ma">
            <p:blipFill>
              <a:blip r:embed="rId6"/>
              <a:srcRect l="-1339" r="1165"/>
              <a:stretch>
                <a:fillRect/>
              </a:stretch>
            </p:blipFill>
          </mc:Choice>
          <mc:Fallback>
            <p:blipFill>
              <a:blip r:embed="rId7"/>
              <a:srcRect l="-1339" r="1165"/>
              <a:stretch>
                <a:fillRect/>
              </a:stretch>
            </p:blipFill>
          </mc:Fallback>
        </mc:AlternateContent>
        <p:spPr>
          <a:xfrm rot="5400000">
            <a:off x="3150872" y="446144"/>
            <a:ext cx="2376220" cy="3021929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1" y="4721883"/>
            <a:ext cx="9144000" cy="1605016"/>
          </a:xfrm>
        </p:spPr>
        <p:txBody>
          <a:bodyPr/>
          <a:lstStyle/>
          <a:p>
            <a:pPr marL="342000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/>
              <a:t>M(Ch</a:t>
            </a:r>
            <a:r>
              <a:rPr lang="en-US" sz="2000" dirty="0" smtClean="0"/>
              <a:t>) model with </a:t>
            </a:r>
            <a:r>
              <a:rPr lang="en-US" sz="2000" dirty="0" smtClean="0">
                <a:solidFill>
                  <a:srgbClr val="FF0000"/>
                </a:solidFill>
              </a:rPr>
              <a:t>outer distribution of </a:t>
            </a:r>
            <a:r>
              <a:rPr lang="en-US" sz="2000" baseline="30000" dirty="0" smtClean="0">
                <a:solidFill>
                  <a:srgbClr val="FF0000"/>
                </a:solidFill>
              </a:rPr>
              <a:t>56</a:t>
            </a:r>
            <a:r>
              <a:rPr lang="en-US" sz="2000" dirty="0" smtClean="0">
                <a:solidFill>
                  <a:srgbClr val="FF0000"/>
                </a:solidFill>
              </a:rPr>
              <a:t>Ni </a:t>
            </a:r>
            <a:r>
              <a:rPr lang="en-US" sz="2000" dirty="0" smtClean="0"/>
              <a:t>can explain evolution of spectra and LC. High M(</a:t>
            </a:r>
            <a:r>
              <a:rPr lang="en-US" sz="2000" baseline="30000" dirty="0" smtClean="0"/>
              <a:t>56</a:t>
            </a:r>
            <a:r>
              <a:rPr lang="en-US" sz="2000" dirty="0" smtClean="0"/>
              <a:t>Ni)</a:t>
            </a:r>
            <a:r>
              <a:rPr lang="en-US" sz="2800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sz="2000" dirty="0" smtClean="0"/>
              <a:t>0.78M</a:t>
            </a:r>
            <a:r>
              <a:rPr lang="en-US" sz="2000" baseline="-12000" dirty="0" smtClean="0">
                <a:latin typeface="Wingdings"/>
                <a:ea typeface="Wingdings"/>
                <a:cs typeface="Wingdings"/>
              </a:rPr>
              <a:t></a:t>
            </a:r>
            <a:r>
              <a:rPr lang="en-US" sz="2000" dirty="0" smtClean="0"/>
              <a:t> leads to high T (</a:t>
            </a:r>
            <a:r>
              <a:rPr lang="en-US" sz="2000" dirty="0" err="1" smtClean="0"/>
              <a:t>FeIII</a:t>
            </a:r>
            <a:r>
              <a:rPr lang="en-US" sz="20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Difficult to distinguish W7 from energetic Delayed Detonation</a:t>
            </a:r>
          </a:p>
          <a:p>
            <a:pPr>
              <a:spcAft>
                <a:spcPts val="0"/>
              </a:spcAft>
            </a:pPr>
            <a:r>
              <a:rPr lang="en-US" sz="2000" dirty="0" smtClean="0"/>
              <a:t>Other 91T-like </a:t>
            </a:r>
            <a:r>
              <a:rPr lang="en-US" sz="2000" dirty="0" err="1" smtClean="0"/>
              <a:t>SNe</a:t>
            </a:r>
            <a:r>
              <a:rPr lang="en-US" sz="2000" dirty="0" smtClean="0"/>
              <a:t> may be variations on theme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Sasdelli</a:t>
            </a:r>
            <a:r>
              <a:rPr lang="en-US" sz="1800" dirty="0" smtClean="0">
                <a:solidFill>
                  <a:srgbClr val="FF0000"/>
                </a:solidFill>
              </a:rPr>
              <a:t> et al. 2014)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65265" y="934523"/>
            <a:ext cx="3295491" cy="3745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14.3.2019</a:t>
            </a:r>
            <a:endParaRPr lang="en-US" smtClean="0">
              <a:latin typeface="Arial" charset="0"/>
            </a:endParaRPr>
          </a:p>
        </p:txBody>
      </p:sp>
      <p:sp>
        <p:nvSpPr>
          <p:cNvPr id="110595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Cook's Branch</a:t>
            </a:r>
            <a:endParaRPr lang="en-US" smtClean="0">
              <a:latin typeface="Arial" charset="0"/>
            </a:endParaRPr>
          </a:p>
        </p:txBody>
      </p:sp>
      <p:sp>
        <p:nvSpPr>
          <p:cNvPr id="11059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3AD183-9B98-6943-B8A2-C68E5C03EA93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10597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09600"/>
          </a:xfrm>
        </p:spPr>
        <p:txBody>
          <a:bodyPr/>
          <a:lstStyle/>
          <a:p>
            <a:pPr eaLnBrk="1" hangingPunct="1"/>
            <a:r>
              <a:rPr lang="en-US" sz="4200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Late-time spectra</a:t>
            </a:r>
            <a:endParaRPr lang="en-US" dirty="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059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32690"/>
            <a:ext cx="91440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                Full </a:t>
            </a:r>
            <a:r>
              <a:rPr lang="en-US" sz="2400" dirty="0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view of inner </a:t>
            </a:r>
            <a:r>
              <a:rPr lang="en-US" sz="2400" dirty="0" err="1">
                <a:solidFill>
                  <a:schemeClr val="accent2"/>
                </a:solidFill>
                <a:ea typeface="ＭＳ Ｐゴシック" charset="-128"/>
                <a:cs typeface="ＭＳ Ｐゴシック" charset="-128"/>
              </a:rPr>
              <a:t>ejecta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(</a:t>
            </a:r>
            <a:r>
              <a:rPr lang="en-US" sz="2600" baseline="30000" dirty="0" smtClean="0">
                <a:ea typeface="ＭＳ Ｐゴシック" charset="-128"/>
                <a:cs typeface="ＭＳ Ｐゴシック" charset="-128"/>
              </a:rPr>
              <a:t>56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Ni zone )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Monte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Carlo LC code  + NLTE nebular code (no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radiative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transfer)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None/>
            </a:pPr>
            <a:r>
              <a:rPr lang="en-US" sz="2400" dirty="0" smtClean="0">
                <a:ea typeface="ＭＳ Ｐゴシック" charset="-128"/>
                <a:cs typeface="ＭＳ Ｐゴシック" charset="-128"/>
                <a:sym typeface="Wingdings"/>
              </a:rPr>
              <a:t>        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  <a:sym typeface="Wingdings"/>
              </a:rPr>
              <a:t></a:t>
            </a:r>
            <a:r>
              <a:rPr lang="en-US" sz="2400" dirty="0" smtClean="0"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 Estimate masses (both </a:t>
            </a:r>
            <a:r>
              <a:rPr lang="en-US" sz="2400" baseline="30000" dirty="0" smtClean="0">
                <a:ea typeface="ＭＳ Ｐゴシック" charset="-128"/>
                <a:cs typeface="ＭＳ Ｐゴシック" charset="-128"/>
              </a:rPr>
              <a:t>56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Ni and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ejecta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)</a:t>
            </a:r>
            <a:endParaRPr lang="en-US" sz="24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10599" name="Picture 7" descr="sn2002bod282_neb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3554" r="3226" b="1593"/>
          <a:stretch>
            <a:fillRect/>
          </a:stretch>
        </p:blipFill>
        <p:spPr>
          <a:xfrm>
            <a:off x="0" y="2050470"/>
            <a:ext cx="4572000" cy="3810000"/>
          </a:xfrm>
          <a:noFill/>
        </p:spPr>
      </p:pic>
      <p:pic>
        <p:nvPicPr>
          <p:cNvPr id="110600" name="Picture 8" descr="sn2004eo_ne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050470"/>
            <a:ext cx="441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228600" y="5860470"/>
            <a:ext cx="8915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solidFill>
                  <a:schemeClr val="accent2"/>
                </a:solidFill>
              </a:rPr>
              <a:t>          SN 2002bo</a:t>
            </a:r>
            <a:r>
              <a:rPr lang="en-US" sz="2200" dirty="0"/>
              <a:t>		 	   </a:t>
            </a:r>
            <a:r>
              <a:rPr lang="en-US" sz="2200" dirty="0" smtClean="0"/>
              <a:t>                </a:t>
            </a:r>
            <a:r>
              <a:rPr lang="en-US" sz="2200" dirty="0" smtClean="0">
                <a:solidFill>
                  <a:schemeClr val="hlink"/>
                </a:solidFill>
              </a:rPr>
              <a:t>SN </a:t>
            </a:r>
            <a:r>
              <a:rPr lang="en-US" sz="2200" dirty="0">
                <a:solidFill>
                  <a:schemeClr val="hlink"/>
                </a:solidFill>
              </a:rPr>
              <a:t>2004eo (narrower lines)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58174C"/>
                </a:solidFill>
                <a:ea typeface="ＭＳ Ｐゴシック" pitchFamily="-84" charset="-128"/>
                <a:cs typeface="ＭＳ Ｐゴシック" pitchFamily="-84" charset="-128"/>
              </a:rPr>
              <a:t>SN2009dc and other</a:t>
            </a:r>
            <a:r>
              <a:rPr lang="en-US" dirty="0" smtClean="0">
                <a:solidFill>
                  <a:srgbClr val="58174C"/>
                </a:solidFill>
                <a:ea typeface="ＭＳ Ｐゴシック" pitchFamily="-84" charset="-128"/>
                <a:cs typeface="ＭＳ Ｐゴシック" pitchFamily="-84" charset="-128"/>
              </a:rPr>
              <a:t> 		       “</a:t>
            </a:r>
            <a:r>
              <a:rPr lang="en-US" dirty="0">
                <a:solidFill>
                  <a:srgbClr val="58174C"/>
                </a:solidFill>
                <a:ea typeface="ＭＳ Ｐゴシック" pitchFamily="-84" charset="-128"/>
                <a:cs typeface="ＭＳ Ｐゴシック" pitchFamily="-84" charset="-128"/>
              </a:rPr>
              <a:t>super-Chandra” </a:t>
            </a:r>
            <a:r>
              <a:rPr lang="en-US" dirty="0" err="1">
                <a:solidFill>
                  <a:srgbClr val="58174C"/>
                </a:solidFill>
                <a:ea typeface="ＭＳ Ｐゴシック" pitchFamily="-84" charset="-128"/>
                <a:cs typeface="ＭＳ Ｐゴシック" pitchFamily="-84" charset="-128"/>
              </a:rPr>
              <a:t>SNe</a:t>
            </a:r>
            <a:r>
              <a:rPr lang="en-US" dirty="0">
                <a:solidFill>
                  <a:srgbClr val="58174C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err="1">
                <a:solidFill>
                  <a:srgbClr val="58174C"/>
                </a:solidFill>
                <a:ea typeface="ＭＳ Ｐゴシック" pitchFamily="-84" charset="-128"/>
                <a:cs typeface="ＭＳ Ｐゴシック" pitchFamily="-84" charset="-128"/>
              </a:rPr>
              <a:t>Ia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5096670"/>
            <a:ext cx="8229600" cy="116138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Very bright peak [</a:t>
            </a:r>
            <a:r>
              <a:rPr lang="en-US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M(</a:t>
            </a:r>
            <a:r>
              <a:rPr lang="en-US" sz="2400" baseline="30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56</a:t>
            </a:r>
            <a:r>
              <a:rPr lang="en-US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Ni) 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&gt; </a:t>
            </a:r>
            <a:r>
              <a:rPr lang="en-US" sz="24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M(Ch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) ?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]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Hot early spectra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Low line velocity      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       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1600" dirty="0" err="1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Taubenberger</a:t>
            </a:r>
            <a:r>
              <a:rPr lang="en-US" sz="16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et al. 2010)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58373" name="Picture 6" descr="sn2009dc_LC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3549" y="1295399"/>
            <a:ext cx="3819995" cy="3826928"/>
          </a:xfrm>
        </p:spPr>
      </p:pic>
      <p:pic>
        <p:nvPicPr>
          <p:cNvPr id="58374" name="Picture 9" descr="sn2009dc_spectralco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375" y="1295399"/>
            <a:ext cx="3625875" cy="382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48079" y="6283709"/>
            <a:ext cx="3438221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7716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SN2009dc and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other                    “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super-Chandra </a:t>
            </a:r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SNe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4000" dirty="0" err="1">
                <a:ea typeface="ＭＳ Ｐゴシック" pitchFamily="-84" charset="-128"/>
                <a:cs typeface="ＭＳ Ｐゴシック" pitchFamily="-84" charset="-128"/>
              </a:rPr>
              <a:t>Ia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922838"/>
            <a:ext cx="8229600" cy="1401762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Very bright peak (M(56Ni) &gt;~ M(Ch)</a:t>
            </a:r>
          </a:p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Hot early spectra</a:t>
            </a:r>
          </a:p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Low line velocity</a:t>
            </a:r>
          </a:p>
        </p:txBody>
      </p:sp>
      <p:pic>
        <p:nvPicPr>
          <p:cNvPr id="59397" name="Picture 5" descr="sn2009dc_Siv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295400"/>
            <a:ext cx="3709656" cy="3627438"/>
          </a:xfrm>
        </p:spPr>
      </p:pic>
      <p:pic>
        <p:nvPicPr>
          <p:cNvPr id="59398" name="Picture 7" descr="sn2009dc_in_vdot_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8283" y="1295400"/>
            <a:ext cx="3739305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35249" y="6283709"/>
            <a:ext cx="3717951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04800" y="249243"/>
            <a:ext cx="3886200" cy="6049962"/>
          </a:xfrm>
        </p:spPr>
        <p:txBody>
          <a:bodyPr/>
          <a:lstStyle/>
          <a:p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CSM interaction</a:t>
            </a:r>
            <a:b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(no H, no He)  may explain spectra: a massive merger event?</a:t>
            </a:r>
            <a:b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 smtClean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Hachinger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et al 2013)</a:t>
            </a:r>
            <a:endParaRPr lang="en-US" dirty="0" smtClean="0">
              <a:solidFill>
                <a:srgbClr val="FF000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60419" name="Content Placeholder 8" descr="sn2009cd_CSM_spectr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421" r="5525"/>
          <a:stretch>
            <a:fillRect/>
          </a:stretch>
        </p:blipFill>
        <p:spPr>
          <a:xfrm>
            <a:off x="4389948" y="6741"/>
            <a:ext cx="4310657" cy="6612729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83933" y="6245225"/>
            <a:ext cx="3425391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SN2009dc and other “super-Chandra SNe Ia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4922838"/>
            <a:ext cx="8229600" cy="1401762"/>
          </a:xfrm>
        </p:spPr>
        <p:txBody>
          <a:bodyPr/>
          <a:lstStyle/>
          <a:p>
            <a:pPr eaLnBrk="1" hangingPunct="1"/>
            <a:r>
              <a:rPr lang="en-US" sz="2400">
                <a:ea typeface="ＭＳ Ｐゴシック" pitchFamily="-84" charset="-128"/>
                <a:cs typeface="ＭＳ Ｐゴシック" pitchFamily="-84" charset="-128"/>
              </a:rPr>
              <a:t>Nebular spectra of 09dc show narrow lines and require M(56Ni) ~ 0.8 M</a:t>
            </a:r>
            <a:r>
              <a:rPr lang="en-US" sz="240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</a:t>
            </a:r>
          </a:p>
          <a:p>
            <a:pPr eaLnBrk="1" hangingPunct="1"/>
            <a:endParaRPr lang="en-US" sz="240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61445" name="Picture 7" descr="neb09dc296plus"/>
          <p:cNvPicPr>
            <a:picLocks noChangeAspect="1" noChangeArrowheads="1"/>
          </p:cNvPicPr>
          <p:nvPr/>
        </p:nvPicPr>
        <p:blipFill>
          <a:blip r:embed="rId2"/>
          <a:srcRect l="4192" t="35281" r="46130" b="15054"/>
          <a:stretch>
            <a:fillRect/>
          </a:stretch>
        </p:blipFill>
        <p:spPr bwMode="auto">
          <a:xfrm>
            <a:off x="2873375" y="1371600"/>
            <a:ext cx="33385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73375" y="6270881"/>
            <a:ext cx="3502729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33573" y="58395"/>
            <a:ext cx="8656782" cy="1401529"/>
          </a:xfrm>
        </p:spPr>
        <p:txBody>
          <a:bodyPr/>
          <a:lstStyle/>
          <a:p>
            <a:r>
              <a:rPr lang="en-US" sz="2800" dirty="0" smtClean="0"/>
              <a:t>What is the relative incidence of different subtypes?</a:t>
            </a:r>
            <a:br>
              <a:rPr lang="en-US" sz="28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Luminosity distribution of </a:t>
            </a:r>
            <a:r>
              <a:rPr lang="en-US" sz="2800" dirty="0" err="1" smtClean="0">
                <a:solidFill>
                  <a:srgbClr val="FF0000"/>
                </a:solidFill>
              </a:rPr>
              <a:t>SNe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33573" y="5226531"/>
            <a:ext cx="8656781" cy="958027"/>
          </a:xfrm>
        </p:spPr>
        <p:txBody>
          <a:bodyPr/>
          <a:lstStyle/>
          <a:p>
            <a:r>
              <a:rPr lang="en-US" sz="2400" dirty="0" smtClean="0"/>
              <a:t>There seem to be two separate components. Are these representative of two populations/channels?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Ashall</a:t>
            </a:r>
            <a:r>
              <a:rPr lang="en-US" sz="1800" dirty="0" smtClean="0">
                <a:solidFill>
                  <a:srgbClr val="FF0000"/>
                </a:solidFill>
              </a:rPr>
              <a:t> 2016)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/>
          <a:srcRect b="49823"/>
          <a:stretch>
            <a:fillRect/>
          </a:stretch>
        </p:blipFill>
        <p:spPr bwMode="auto">
          <a:xfrm>
            <a:off x="1236232" y="1979774"/>
            <a:ext cx="6678612" cy="2706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8045" y="594"/>
            <a:ext cx="9020847" cy="1223286"/>
          </a:xfrm>
        </p:spPr>
        <p:txBody>
          <a:bodyPr/>
          <a:lstStyle/>
          <a:p>
            <a:r>
              <a:rPr lang="en-US" sz="4000" dirty="0" err="1" smtClean="0"/>
              <a:t>SNe</a:t>
            </a:r>
            <a:r>
              <a:rPr lang="en-US" sz="4000" dirty="0" smtClean="0"/>
              <a:t> </a:t>
            </a:r>
            <a:r>
              <a:rPr lang="en-US" sz="4000" dirty="0" err="1" smtClean="0"/>
              <a:t>Ia</a:t>
            </a:r>
            <a:r>
              <a:rPr lang="en-US" sz="4000" dirty="0" smtClean="0"/>
              <a:t> in Spiral galaxies are more uniform than those in passive galaxies</a:t>
            </a:r>
            <a:endParaRPr lang="en-US" sz="40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355271"/>
            <a:ext cx="4040188" cy="355030"/>
          </a:xfrm>
        </p:spPr>
        <p:txBody>
          <a:bodyPr/>
          <a:lstStyle/>
          <a:p>
            <a:r>
              <a:rPr lang="en-GB" sz="1800" dirty="0" smtClean="0">
                <a:solidFill>
                  <a:srgbClr val="000090"/>
                </a:solidFill>
                <a:latin typeface="Arial" pitchFamily="-1" charset="0"/>
                <a:ea typeface="msgothic" charset="0"/>
                <a:cs typeface="msgothic" charset="0"/>
              </a:rPr>
              <a:t>   </a:t>
            </a:r>
            <a:r>
              <a:rPr lang="en-GB" sz="2000" dirty="0" smtClean="0">
                <a:solidFill>
                  <a:srgbClr val="000090"/>
                </a:solidFill>
                <a:latin typeface="Arial" pitchFamily="-1" charset="0"/>
                <a:ea typeface="msgothic" charset="0"/>
                <a:cs typeface="msgothic" charset="0"/>
              </a:rPr>
              <a:t>WLR corrected for extinction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532312" y="1326073"/>
            <a:ext cx="4536581" cy="376525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  <a:latin typeface="Arial" pitchFamily="-1" charset="0"/>
                <a:ea typeface="msgothic" charset="0"/>
                <a:cs typeface="msgothic" charset="0"/>
              </a:rPr>
              <a:t>     MB and ΔM15(B) Distributions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1310919" y="5529170"/>
            <a:ext cx="3057954" cy="606816"/>
          </a:xfrm>
        </p:spPr>
        <p:txBody>
          <a:bodyPr/>
          <a:lstStyle/>
          <a:p>
            <a:pPr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Ashall</a:t>
            </a:r>
            <a:r>
              <a:rPr lang="en-US" sz="2000" dirty="0" smtClean="0">
                <a:solidFill>
                  <a:srgbClr val="FF0000"/>
                </a:solidFill>
              </a:rPr>
              <a:t> et al 2016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 b="49851"/>
          <a:stretch>
            <a:fillRect/>
          </a:stretch>
        </p:blipFill>
        <p:spPr bwMode="auto">
          <a:xfrm>
            <a:off x="48046" y="1794388"/>
            <a:ext cx="4320827" cy="36448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 r="50095"/>
          <a:stretch>
            <a:fillRect/>
          </a:stretch>
        </p:blipFill>
        <p:spPr bwMode="auto">
          <a:xfrm>
            <a:off x="4555738" y="1765191"/>
            <a:ext cx="2259847" cy="44291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 r="50700"/>
          <a:stretch>
            <a:fillRect/>
          </a:stretch>
        </p:blipFill>
        <p:spPr bwMode="auto">
          <a:xfrm>
            <a:off x="6895979" y="1764248"/>
            <a:ext cx="2172914" cy="44178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455"/>
            <a:ext cx="9144000" cy="1143000"/>
          </a:xfrm>
        </p:spPr>
        <p:txBody>
          <a:bodyPr/>
          <a:lstStyle/>
          <a:p>
            <a:r>
              <a:rPr lang="en-US" sz="3600" dirty="0" smtClean="0"/>
              <a:t>Spirals contain a fraction with a passive galaxy Luminosity distribution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820369"/>
            <a:ext cx="2304682" cy="4419389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  Correcting for the passive distribution makes SN </a:t>
            </a:r>
            <a:r>
              <a:rPr lang="en-US" sz="2000" dirty="0" err="1" smtClean="0"/>
              <a:t>Ia’s</a:t>
            </a:r>
            <a:r>
              <a:rPr lang="en-US" sz="2000" dirty="0" smtClean="0"/>
              <a:t> in Spirals better standard candles</a:t>
            </a:r>
          </a:p>
          <a:p>
            <a:pPr>
              <a:buNone/>
            </a:pPr>
            <a:r>
              <a:rPr lang="en-US" sz="2000" dirty="0" smtClean="0"/>
              <a:t> ~ 15% seems the best “passive” SN </a:t>
            </a:r>
            <a:r>
              <a:rPr lang="en-US" sz="2000" dirty="0" err="1" smtClean="0"/>
              <a:t>Ia</a:t>
            </a:r>
            <a:r>
              <a:rPr lang="en-US" sz="2000" dirty="0" smtClean="0"/>
              <a:t> content in Spirals (bulge/halo?)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</a:t>
            </a:r>
            <a:r>
              <a:rPr lang="en-US" sz="1800" dirty="0" smtClean="0">
                <a:solidFill>
                  <a:srgbClr val="FF0000"/>
                </a:solidFill>
              </a:rPr>
              <a:t>(</a:t>
            </a:r>
            <a:r>
              <a:rPr lang="en-US" sz="1800" dirty="0" err="1" smtClean="0">
                <a:solidFill>
                  <a:srgbClr val="FF0000"/>
                </a:solidFill>
              </a:rPr>
              <a:t>Ashall</a:t>
            </a:r>
            <a:r>
              <a:rPr lang="en-US" sz="1800" dirty="0" smtClean="0">
                <a:solidFill>
                  <a:srgbClr val="FF0000"/>
                </a:solidFill>
              </a:rPr>
              <a:t> 2016)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6868" y="1257843"/>
            <a:ext cx="6541879" cy="4981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4215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7888" y="966958"/>
            <a:ext cx="8923122" cy="5007898"/>
          </a:xfrm>
        </p:spPr>
        <p:txBody>
          <a:bodyPr/>
          <a:lstStyle/>
          <a:p>
            <a:r>
              <a:rPr lang="en-US" sz="2800" dirty="0" smtClean="0">
                <a:solidFill>
                  <a:srgbClr val="000090"/>
                </a:solidFill>
              </a:rPr>
              <a:t>Most </a:t>
            </a:r>
            <a:r>
              <a:rPr lang="en-US" sz="2800" dirty="0" err="1" smtClean="0">
                <a:solidFill>
                  <a:srgbClr val="000090"/>
                </a:solidFill>
              </a:rPr>
              <a:t>SNe</a:t>
            </a:r>
            <a:r>
              <a:rPr lang="en-US" sz="2800" dirty="0" smtClean="0">
                <a:solidFill>
                  <a:srgbClr val="000090"/>
                </a:solidFill>
              </a:rPr>
              <a:t> </a:t>
            </a:r>
            <a:r>
              <a:rPr lang="en-US" sz="2800" dirty="0" err="1" smtClean="0">
                <a:solidFill>
                  <a:srgbClr val="000090"/>
                </a:solidFill>
              </a:rPr>
              <a:t>Ia</a:t>
            </a:r>
            <a:r>
              <a:rPr lang="en-US" sz="2800" dirty="0" smtClean="0">
                <a:solidFill>
                  <a:srgbClr val="000090"/>
                </a:solidFill>
              </a:rPr>
              <a:t> seem to conform with </a:t>
            </a:r>
            <a:r>
              <a:rPr lang="en-US" sz="2800" dirty="0" err="1" smtClean="0">
                <a:solidFill>
                  <a:srgbClr val="000090"/>
                </a:solidFill>
              </a:rPr>
              <a:t>M(Ch</a:t>
            </a:r>
            <a:r>
              <a:rPr lang="en-US" sz="28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Deviant cases often have peculiar spectra and LC</a:t>
            </a:r>
          </a:p>
          <a:p>
            <a:r>
              <a:rPr lang="en-US" sz="2800" dirty="0" smtClean="0"/>
              <a:t>Not all peculiar </a:t>
            </a:r>
            <a:r>
              <a:rPr lang="en-US" sz="2800" dirty="0" err="1" smtClean="0"/>
              <a:t>Ia’s</a:t>
            </a:r>
            <a:r>
              <a:rPr lang="en-US" sz="2800" dirty="0" smtClean="0"/>
              <a:t> are necessarily ≠</a:t>
            </a:r>
            <a:r>
              <a:rPr lang="en-US" sz="2800" dirty="0" err="1" smtClean="0"/>
              <a:t>M(Ch</a:t>
            </a:r>
            <a:r>
              <a:rPr lang="en-US" sz="2800" dirty="0" smtClean="0"/>
              <a:t>): </a:t>
            </a:r>
          </a:p>
          <a:p>
            <a:pPr lvl="1"/>
            <a:r>
              <a:rPr lang="en-US" sz="2400" dirty="0" smtClean="0"/>
              <a:t>Some are just extreme </a:t>
            </a:r>
            <a:r>
              <a:rPr lang="en-US" sz="2400" dirty="0" err="1" smtClean="0"/>
              <a:t>normals</a:t>
            </a:r>
            <a:r>
              <a:rPr lang="en-US" sz="2400" dirty="0" smtClean="0"/>
              <a:t> (high/low M(</a:t>
            </a:r>
            <a:r>
              <a:rPr lang="en-US" sz="2400" baseline="30000" dirty="0" smtClean="0"/>
              <a:t>56</a:t>
            </a:r>
            <a:r>
              <a:rPr lang="en-US" sz="2400" dirty="0" smtClean="0"/>
              <a:t>Ni), </a:t>
            </a:r>
            <a:r>
              <a:rPr lang="en-US" sz="2400" dirty="0" err="1" smtClean="0"/>
              <a:t>Ek</a:t>
            </a:r>
            <a:r>
              <a:rPr lang="en-US" sz="2400" dirty="0" smtClean="0"/>
              <a:t>)</a:t>
            </a:r>
          </a:p>
          <a:p>
            <a:r>
              <a:rPr lang="en-US" sz="2800" dirty="0" smtClean="0"/>
              <a:t>Not all </a:t>
            </a:r>
            <a:r>
              <a:rPr lang="en-US" sz="2800" dirty="0" err="1" smtClean="0"/>
              <a:t>M(Ch</a:t>
            </a:r>
            <a:r>
              <a:rPr lang="en-US" sz="2800" dirty="0" smtClean="0"/>
              <a:t>) </a:t>
            </a:r>
            <a:r>
              <a:rPr lang="en-US" sz="2800" dirty="0" err="1" smtClean="0"/>
              <a:t>Ia’s</a:t>
            </a:r>
            <a:r>
              <a:rPr lang="en-US" sz="2800" dirty="0" smtClean="0"/>
              <a:t> are necessarily “normal’’</a:t>
            </a:r>
          </a:p>
          <a:p>
            <a:pPr lvl="1"/>
            <a:r>
              <a:rPr lang="en-US" sz="2400" dirty="0" smtClean="0"/>
              <a:t>Normal, fast decliners may be (slightly) sub-Chandra</a:t>
            </a:r>
          </a:p>
          <a:p>
            <a:r>
              <a:rPr lang="en-US" sz="2800" dirty="0" smtClean="0"/>
              <a:t>Peculiarities hint to explosion mode as well as progenitor scenario</a:t>
            </a:r>
          </a:p>
          <a:p>
            <a:r>
              <a:rPr lang="en-US" sz="2800" dirty="0" smtClean="0"/>
              <a:t>Super-</a:t>
            </a:r>
            <a:r>
              <a:rPr lang="en-US" sz="2800" dirty="0" err="1" smtClean="0"/>
              <a:t>Chandras</a:t>
            </a:r>
            <a:r>
              <a:rPr lang="en-US" sz="2800" dirty="0" smtClean="0"/>
              <a:t> and 91bg’s may be mergers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Passive galaxies like low-</a:t>
            </a:r>
            <a:r>
              <a:rPr lang="en-US" sz="2800" dirty="0" err="1" smtClean="0">
                <a:solidFill>
                  <a:srgbClr val="FF0000"/>
                </a:solidFill>
              </a:rPr>
              <a:t>Lum</a:t>
            </a:r>
            <a:r>
              <a:rPr lang="en-US" sz="2800" dirty="0" smtClean="0">
                <a:solidFill>
                  <a:srgbClr val="FF0000"/>
                </a:solidFill>
              </a:rPr>
              <a:t>, peculiar (old?) </a:t>
            </a:r>
            <a:r>
              <a:rPr lang="en-US" sz="2800" dirty="0" err="1" smtClean="0">
                <a:solidFill>
                  <a:srgbClr val="FF0000"/>
                </a:solidFill>
              </a:rPr>
              <a:t>SNe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Ia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Cook's Branch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7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SN2011fe: one of the nearest recent </a:t>
            </a:r>
            <a:r>
              <a:rPr lang="en-US" sz="3600" dirty="0" err="1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SNe</a:t>
            </a:r>
            <a:r>
              <a:rPr lang="en-US" sz="36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dirty="0" err="1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Ia</a:t>
            </a:r>
            <a:endParaRPr lang="en-US" sz="36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7" name="Content Placeholder 8"/>
          <p:cNvSpPr>
            <a:spLocks noGrp="1"/>
          </p:cNvSpPr>
          <p:nvPr>
            <p:ph sz="quarter" idx="1"/>
          </p:nvPr>
        </p:nvSpPr>
        <p:spPr>
          <a:xfrm>
            <a:off x="228600" y="750427"/>
            <a:ext cx="4038600" cy="2477607"/>
          </a:xfrm>
        </p:spPr>
        <p:txBody>
          <a:bodyPr/>
          <a:lstStyle/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Discovered very early (PTF11kly)</a:t>
            </a: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Normal SN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Ia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Δm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</a:rPr>
              <a:t>15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(B)~1.1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mag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HST coverage (UV)</a:t>
            </a:r>
          </a:p>
        </p:txBody>
      </p:sp>
      <p:sp>
        <p:nvSpPr>
          <p:cNvPr id="36868" name="Content Placeholder 9"/>
          <p:cNvSpPr>
            <a:spLocks noGrp="1"/>
          </p:cNvSpPr>
          <p:nvPr>
            <p:ph sz="quarter" idx="2"/>
          </p:nvPr>
        </p:nvSpPr>
        <p:spPr>
          <a:xfrm>
            <a:off x="4648200" y="709614"/>
            <a:ext cx="4495800" cy="1265850"/>
          </a:xfrm>
        </p:spPr>
        <p:txBody>
          <a:bodyPr/>
          <a:lstStyle/>
          <a:p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 weak delayed-detonation ?</a:t>
            </a:r>
          </a:p>
        </p:txBody>
      </p:sp>
      <p:pic>
        <p:nvPicPr>
          <p:cNvPr id="36869" name="Content Placeholder 12" descr="sn2011fe_densities_fig3.jpg"/>
          <p:cNvPicPr>
            <a:picLocks noGrp="1" noChangeAspect="1"/>
          </p:cNvPicPr>
          <p:nvPr>
            <p:ph sz="quarter" idx="3"/>
          </p:nvPr>
        </p:nvPicPr>
        <p:blipFill>
          <a:blip r:embed="rId2"/>
          <a:srcRect l="5418" t="11539" r="-525" b="4861"/>
          <a:stretch>
            <a:fillRect/>
          </a:stretch>
        </p:blipFill>
        <p:spPr>
          <a:xfrm>
            <a:off x="457200" y="2895600"/>
            <a:ext cx="4191000" cy="3143250"/>
          </a:xfrm>
        </p:spPr>
      </p:pic>
      <p:pic>
        <p:nvPicPr>
          <p:cNvPr id="36871" name="Content Placeholder 9" descr="sn2011fe_fits_fig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l="6163" t="2296" r="10864" b="3667"/>
          <a:stretch>
            <a:fillRect/>
          </a:stretch>
        </p:blipFill>
        <p:spPr>
          <a:xfrm>
            <a:off x="4839087" y="1193544"/>
            <a:ext cx="3657600" cy="5364163"/>
          </a:xfrm>
        </p:spPr>
      </p:pic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1447800" y="600075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PM </a:t>
            </a:r>
            <a:r>
              <a:rPr lang="en-US" sz="2000" dirty="0">
                <a:solidFill>
                  <a:srgbClr val="FF0000"/>
                </a:solidFill>
              </a:rPr>
              <a:t>et al </a:t>
            </a:r>
            <a:r>
              <a:rPr lang="en-US" sz="2000" dirty="0" smtClean="0">
                <a:solidFill>
                  <a:srgbClr val="FF0000"/>
                </a:solidFill>
              </a:rPr>
              <a:t>2014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96762" y="6296537"/>
            <a:ext cx="3756438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How early was SN2011fe discovered?</a:t>
            </a:r>
          </a:p>
        </p:txBody>
      </p:sp>
      <p:sp>
        <p:nvSpPr>
          <p:cNvPr id="37891" name="Content Placeholder 13"/>
          <p:cNvSpPr>
            <a:spLocks noGrp="1"/>
          </p:cNvSpPr>
          <p:nvPr>
            <p:ph sz="half" idx="1"/>
          </p:nvPr>
        </p:nvSpPr>
        <p:spPr>
          <a:xfrm>
            <a:off x="0" y="762000"/>
            <a:ext cx="9144000" cy="2185988"/>
          </a:xfrm>
        </p:spPr>
        <p:txBody>
          <a:bodyPr/>
          <a:lstStyle/>
          <a:p>
            <a:r>
              <a:rPr lang="en-US" sz="2800" smtClean="0">
                <a:ea typeface="ＭＳ Ｐゴシック" pitchFamily="-84" charset="-128"/>
                <a:cs typeface="ＭＳ Ｐゴシック" pitchFamily="-84" charset="-128"/>
              </a:rPr>
              <a:t>Nugent et al. (2011) suggest first detection was 11 hrs after explosion based on t</a:t>
            </a:r>
            <a:r>
              <a:rPr lang="en-US" sz="2800" baseline="3000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smtClean="0">
                <a:ea typeface="ＭＳ Ｐゴシック" pitchFamily="-84" charset="-128"/>
                <a:cs typeface="ＭＳ Ｐゴシック" pitchFamily="-84" charset="-128"/>
              </a:rPr>
              <a:t> fit of early light curve</a:t>
            </a:r>
          </a:p>
          <a:p>
            <a:r>
              <a:rPr lang="en-US" sz="2800" smtClean="0">
                <a:ea typeface="ＭＳ Ｐゴシック" pitchFamily="-84" charset="-128"/>
                <a:cs typeface="ＭＳ Ｐゴシック" pitchFamily="-84" charset="-128"/>
              </a:rPr>
              <a:t>This ignores photon diffusion time inside star</a:t>
            </a:r>
          </a:p>
          <a:p>
            <a:r>
              <a:rPr lang="en-US" sz="2800" smtClean="0">
                <a:ea typeface="ＭＳ Ｐゴシック" pitchFamily="-84" charset="-128"/>
                <a:cs typeface="ＭＳ Ｐゴシック" pitchFamily="-84" charset="-128"/>
              </a:rPr>
              <a:t>Early spectra can be used to test t(rise): </a:t>
            </a:r>
            <a:r>
              <a:rPr lang="en-US" sz="2800" smtClean="0">
                <a:solidFill>
                  <a:srgbClr val="008000"/>
                </a:solidFill>
                <a:ea typeface="ＭＳ Ｐゴシック" pitchFamily="-84" charset="-128"/>
                <a:cs typeface="ＭＳ Ｐゴシック" pitchFamily="-84" charset="-128"/>
              </a:rPr>
              <a:t>N2011:17.6d</a:t>
            </a:r>
          </a:p>
        </p:txBody>
      </p:sp>
      <p:sp>
        <p:nvSpPr>
          <p:cNvPr id="37892" name="Text Placeholder 15"/>
          <p:cNvSpPr>
            <a:spLocks noGrp="1"/>
          </p:cNvSpPr>
          <p:nvPr>
            <p:ph type="body" sz="half" idx="2"/>
          </p:nvPr>
        </p:nvSpPr>
        <p:spPr>
          <a:xfrm>
            <a:off x="457200" y="5380038"/>
            <a:ext cx="8229600" cy="1020762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Result: “dark epoch” &gt; 1 day, t(Max)~19 d</a:t>
            </a:r>
          </a:p>
          <a:p>
            <a:pPr lvl="4">
              <a:buFontTx/>
              <a:buNone/>
            </a:pPr>
            <a:r>
              <a:rPr lang="en-US" smtClean="0"/>
              <a:t>            (Mazzali et al 2013, cf also Piro &amp; Nakar 2013)</a:t>
            </a:r>
          </a:p>
        </p:txBody>
      </p:sp>
      <p:pic>
        <p:nvPicPr>
          <p:cNvPr id="37894" name="Picture 16" descr="sn2011fe_risetime_fig7.pdf"/>
          <p:cNvPicPr>
            <a:picLocks noChangeAspect="1"/>
          </p:cNvPicPr>
          <p:nvPr/>
        </p:nvPicPr>
        <p:blipFill>
          <a:blip r:embed="rId2"/>
          <a:srcRect l="6120" t="1865" r="12614" b="72043"/>
          <a:stretch>
            <a:fillRect/>
          </a:stretch>
        </p:blipFill>
        <p:spPr bwMode="auto">
          <a:xfrm>
            <a:off x="1446213" y="2819400"/>
            <a:ext cx="62357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90800" y="6283709"/>
            <a:ext cx="3721158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40" y="96808"/>
            <a:ext cx="8077200" cy="2027987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Abundance Tomography of SN2011fe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Add model of late-time spectra</a:t>
            </a:r>
          </a:p>
          <a:p>
            <a:pPr lvl="1"/>
            <a:r>
              <a:rPr lang="en-US" dirty="0" smtClean="0">
                <a:solidFill>
                  <a:srgbClr val="FC1031"/>
                </a:solidFill>
              </a:rPr>
              <a:t>Inner layers dominated by </a:t>
            </a:r>
            <a:r>
              <a:rPr lang="en-US" baseline="30000" dirty="0" smtClean="0">
                <a:solidFill>
                  <a:srgbClr val="FC1031"/>
                </a:solidFill>
              </a:rPr>
              <a:t>56</a:t>
            </a:r>
            <a:r>
              <a:rPr lang="en-US" dirty="0" smtClean="0">
                <a:solidFill>
                  <a:srgbClr val="FC1031"/>
                </a:solidFill>
              </a:rPr>
              <a:t>Ni, stable Fe-</a:t>
            </a:r>
            <a:r>
              <a:rPr lang="en-US" dirty="0" err="1" smtClean="0">
                <a:solidFill>
                  <a:srgbClr val="FC1031"/>
                </a:solidFill>
              </a:rPr>
              <a:t>gp</a:t>
            </a:r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4450" y="54721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771103" y="6270881"/>
            <a:ext cx="3502367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6222654"/>
            <a:ext cx="2296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(PM et al 2015)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11" descr="fig3_neb11fe_27Apr12_d244_optIR_rho11feV2_label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22318" y="0"/>
            <a:ext cx="5299364" cy="6858000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15" name="Picture 14" descr="fig3_neb11fe_27Apr12_d244_optIR_rho11feV2_labels.eps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22318" y="0"/>
            <a:ext cx="5299364" cy="6858000"/>
          </a:xfrm>
          <a:prstGeom prst="rect">
            <a:avLst/>
          </a:prstGeom>
          <a:scene3d>
            <a:camera prst="orthographicFront">
              <a:rot lat="0" lon="5400000" rev="0"/>
            </a:camera>
            <a:lightRig rig="threePt" dir="t"/>
          </a:scene3d>
        </p:spPr>
      </p:pic>
      <p:pic>
        <p:nvPicPr>
          <p:cNvPr id="17" name="Picture 16" descr="fig3_neb11fe_27Apr12_d244_optIR_rho11feV2_label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927620" y="1291825"/>
            <a:ext cx="4173157" cy="540055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8" name="Picture 17" descr="sn2011fe_mazzali_11fe_neb_fig4a_abund_mass_B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8896" y="2875508"/>
            <a:ext cx="5535104" cy="318099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08"/>
            <a:ext cx="8229600" cy="82967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Test results with Light curve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8223" y="1063982"/>
            <a:ext cx="4910666" cy="5124799"/>
          </a:xfrm>
        </p:spPr>
        <p:txBody>
          <a:bodyPr/>
          <a:lstStyle/>
          <a:p>
            <a:r>
              <a:rPr lang="en-US" sz="2400" dirty="0" smtClean="0"/>
              <a:t>Use density and abundance distribution to compute synthetic bolometric LC with </a:t>
            </a:r>
            <a:r>
              <a:rPr lang="en-US" sz="2400" dirty="0" err="1" smtClean="0"/>
              <a:t>Montecarlo</a:t>
            </a:r>
            <a:r>
              <a:rPr lang="en-US" sz="2400" dirty="0" smtClean="0"/>
              <a:t> method</a:t>
            </a:r>
          </a:p>
          <a:p>
            <a:r>
              <a:rPr lang="en-US" sz="2400" dirty="0" smtClean="0"/>
              <a:t>Successful match confirms results:</a:t>
            </a:r>
          </a:p>
          <a:p>
            <a:pPr lvl="1"/>
            <a:r>
              <a:rPr lang="en-US" sz="2000" dirty="0" smtClean="0"/>
              <a:t>Mass ~ </a:t>
            </a:r>
            <a:r>
              <a:rPr lang="en-US" sz="2000" dirty="0" err="1" smtClean="0"/>
              <a:t>M(Ch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Ek</a:t>
            </a:r>
            <a:r>
              <a:rPr lang="en-US" sz="2000" dirty="0" smtClean="0"/>
              <a:t> ~ 1.25 10</a:t>
            </a:r>
            <a:r>
              <a:rPr lang="en-US" sz="2000" baseline="30000" dirty="0" smtClean="0"/>
              <a:t>51</a:t>
            </a:r>
            <a:r>
              <a:rPr lang="en-US" sz="2000" dirty="0" smtClean="0"/>
              <a:t> erg</a:t>
            </a:r>
          </a:p>
          <a:p>
            <a:pPr lvl="1"/>
            <a:r>
              <a:rPr lang="en-US" sz="2000" dirty="0" smtClean="0"/>
              <a:t>M(</a:t>
            </a:r>
            <a:r>
              <a:rPr lang="en-US" sz="2000" baseline="30000" dirty="0" smtClean="0"/>
              <a:t>56</a:t>
            </a:r>
            <a:r>
              <a:rPr lang="en-US" sz="2000" dirty="0" smtClean="0"/>
              <a:t>Ni) ~ 0.47 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sz="2000" baseline="-25000" dirty="0" smtClean="0"/>
          </a:p>
          <a:p>
            <a:pPr lvl="1"/>
            <a:r>
              <a:rPr lang="en-US" sz="2000" dirty="0" smtClean="0"/>
              <a:t>M(NSE) ~ 0.70 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sz="2000" dirty="0" smtClean="0"/>
          </a:p>
          <a:p>
            <a:pPr lvl="1"/>
            <a:r>
              <a:rPr lang="en-US" sz="2000" dirty="0" smtClean="0"/>
              <a:t>M(IME) ~ 0.42 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sz="2000" dirty="0" smtClean="0"/>
          </a:p>
          <a:p>
            <a:pPr lvl="1"/>
            <a:r>
              <a:rPr lang="en-US" sz="2000" dirty="0" smtClean="0"/>
              <a:t>M(CO) ~ 0.24 M</a:t>
            </a:r>
            <a:r>
              <a:rPr lang="en-US" sz="2000" baseline="-25000" dirty="0" smtClean="0">
                <a:latin typeface="Wingdings"/>
                <a:ea typeface="Wingdings"/>
                <a:cs typeface="Wingdings"/>
              </a:rPr>
              <a:t>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2000" dirty="0" smtClean="0"/>
          </a:p>
          <a:p>
            <a:pPr lvl="1"/>
            <a:endParaRPr lang="en-US" sz="2000" dirty="0" smtClean="0">
              <a:ea typeface="Wingdings"/>
              <a:cs typeface="Wingdings"/>
            </a:endParaRPr>
          </a:p>
          <a:p>
            <a:pPr lvl="1">
              <a:buNone/>
            </a:pPr>
            <a:endParaRPr lang="en-US" sz="2000" baseline="-25000" dirty="0" smtClean="0">
              <a:latin typeface="Wingdings"/>
              <a:ea typeface="Wingdings"/>
              <a:cs typeface="Wingdings"/>
            </a:endParaRP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pic>
        <p:nvPicPr>
          <p:cNvPr id="9" name="Content Placeholder 8" descr="sn2011fe_LC_Per_EP_model_Ti_inset_kpos7_2.eps"/>
          <p:cNvPicPr>
            <a:picLocks noGrp="1" noChangeAspect="1"/>
          </p:cNvPicPr>
          <p:nvPr>
            <p:ph sz="half" idx="2"/>
          </p:nvPr>
        </p:nvPicPr>
        <mc:AlternateContent>
          <mc:Choice xmlns:ma="http://schemas.microsoft.com/office/mac/drawingml/2008/main" Requires="ma">
            <p:blipFill>
              <a:blip r:embed="rId2"/>
              <a:srcRect l="2995" t="10476" r="5415" b="15944"/>
              <a:stretch>
                <a:fillRect/>
              </a:stretch>
            </p:blipFill>
          </mc:Choice>
          <mc:Fallback>
            <p:blipFill>
              <a:blip r:embed="rId3"/>
              <a:srcRect l="2995" t="10476" r="5415" b="15944"/>
              <a:stretch>
                <a:fillRect/>
              </a:stretch>
            </p:blipFill>
          </mc:Fallback>
        </mc:AlternateContent>
        <p:spPr>
          <a:xfrm>
            <a:off x="4515554" y="1425222"/>
            <a:ext cx="4586111" cy="476794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14.3.2019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50712" y="6270881"/>
            <a:ext cx="3602488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6562"/>
            <a:ext cx="8703733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Zorro</a:t>
            </a:r>
            <a:r>
              <a:rPr lang="en-US" dirty="0" smtClean="0"/>
              <a:t>: ordered distribution, 		   </a:t>
            </a:r>
            <a:r>
              <a:rPr lang="en-US" dirty="0" smtClean="0">
                <a:solidFill>
                  <a:srgbClr val="000090"/>
                </a:solidFill>
              </a:rPr>
              <a:t>Fe-group and IME compensate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133"/>
            <a:ext cx="4040188" cy="639762"/>
          </a:xfrm>
        </p:spPr>
        <p:txBody>
          <a:bodyPr/>
          <a:lstStyle/>
          <a:p>
            <a:r>
              <a:rPr lang="en-US" dirty="0" smtClean="0"/>
              <a:t>Abundances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9627"/>
            <a:ext cx="4040188" cy="955085"/>
          </a:xfrm>
        </p:spPr>
        <p:txBody>
          <a:bodyPr/>
          <a:lstStyle/>
          <a:p>
            <a:r>
              <a:rPr lang="en-US" dirty="0" smtClean="0"/>
              <a:t>Stable </a:t>
            </a:r>
            <a:r>
              <a:rPr lang="en-US" smtClean="0"/>
              <a:t>Fe</a:t>
            </a:r>
            <a:r>
              <a:rPr lang="en-US" smtClean="0"/>
              <a:t> – </a:t>
            </a:r>
            <a:r>
              <a:rPr lang="en-US" baseline="30000" dirty="0" smtClean="0"/>
              <a:t>56</a:t>
            </a:r>
            <a:r>
              <a:rPr lang="en-US" dirty="0" smtClean="0"/>
              <a:t>Ni – IME</a:t>
            </a:r>
          </a:p>
          <a:p>
            <a:r>
              <a:rPr lang="en-US" dirty="0" smtClean="0"/>
              <a:t>Ratio affects </a:t>
            </a:r>
            <a:r>
              <a:rPr lang="en-US" dirty="0" err="1" smtClean="0"/>
              <a:t>Lum</a:t>
            </a:r>
            <a:r>
              <a:rPr lang="en-US" dirty="0" smtClean="0"/>
              <a:t>, LCW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2133"/>
            <a:ext cx="4041775" cy="639762"/>
          </a:xfrm>
        </p:spPr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behaviour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69627"/>
            <a:ext cx="4041775" cy="621173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 err="1" smtClean="0"/>
              <a:t>Ia</a:t>
            </a:r>
            <a:r>
              <a:rPr lang="en-US" dirty="0" smtClean="0"/>
              <a:t> seem predictable</a:t>
            </a:r>
            <a:endParaRPr lang="en-US" dirty="0"/>
          </a:p>
        </p:txBody>
      </p:sp>
      <p:pic>
        <p:nvPicPr>
          <p:cNvPr id="7" name="Picture 5" descr="sn2004eo_Tom"/>
          <p:cNvPicPr>
            <a:picLocks noChangeAspect="1" noChangeArrowheads="1"/>
          </p:cNvPicPr>
          <p:nvPr/>
        </p:nvPicPr>
        <p:blipFill>
          <a:blip r:embed="rId2"/>
          <a:srcRect b="63330"/>
          <a:stretch>
            <a:fillRect/>
          </a:stretch>
        </p:blipFill>
        <p:spPr bwMode="auto">
          <a:xfrm>
            <a:off x="222903" y="2924712"/>
            <a:ext cx="4424296" cy="310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Zorrodiag_sb_vers3_part4_wlabel"/>
          <p:cNvPicPr>
            <a:picLocks noChangeAspect="1" noChangeArrowheads="1"/>
          </p:cNvPicPr>
          <p:nvPr/>
        </p:nvPicPr>
        <p:blipFill>
          <a:blip r:embed="rId3"/>
          <a:srcRect t="4309" r="3986" b="2814"/>
          <a:stretch>
            <a:fillRect/>
          </a:stretch>
        </p:blipFill>
        <p:spPr bwMode="auto">
          <a:xfrm>
            <a:off x="4800600" y="2375381"/>
            <a:ext cx="4140200" cy="3720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57200" y="6031860"/>
            <a:ext cx="824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PM et al. 2007a										PM et al. 2007b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309365"/>
            <a:ext cx="2133600" cy="476250"/>
          </a:xfrm>
        </p:spPr>
        <p:txBody>
          <a:bodyPr/>
          <a:lstStyle/>
          <a:p>
            <a:r>
              <a:rPr lang="en-US" smtClean="0"/>
              <a:t>14.3.2019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835249" y="6309365"/>
            <a:ext cx="3515196" cy="476250"/>
          </a:xfrm>
        </p:spPr>
        <p:txBody>
          <a:bodyPr/>
          <a:lstStyle/>
          <a:p>
            <a:r>
              <a:rPr lang="en-US" smtClean="0"/>
              <a:t>Cook's Branch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14.3.2019</a:t>
            </a:r>
            <a:endParaRPr lang="en-US" smtClean="0"/>
          </a:p>
        </p:txBody>
      </p:sp>
      <p:sp>
        <p:nvSpPr>
          <p:cNvPr id="13107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Cook's Branch</a:t>
            </a:r>
            <a:endParaRPr lang="en-US" smtClean="0"/>
          </a:p>
        </p:txBody>
      </p:sp>
      <p:sp>
        <p:nvSpPr>
          <p:cNvPr id="131077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latin typeface="Times New Roman" pitchFamily="-1" charset="0"/>
              </a:rPr>
              <a:t>The Role of </a:t>
            </a:r>
            <a:r>
              <a:rPr lang="en-US">
                <a:latin typeface="Times New Roman" pitchFamily="-1" charset="0"/>
              </a:rPr>
              <a:t> Fe-group, IME on LC</a:t>
            </a:r>
          </a:p>
        </p:txBody>
      </p:sp>
      <p:sp>
        <p:nvSpPr>
          <p:cNvPr id="131078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341438"/>
            <a:ext cx="4259262" cy="4525962"/>
          </a:xfrm>
        </p:spPr>
        <p:txBody>
          <a:bodyPr/>
          <a:lstStyle/>
          <a:p>
            <a:pPr eaLnBrk="1" hangingPunct="1"/>
            <a:r>
              <a:rPr lang="en-US" sz="2800" baseline="30000">
                <a:solidFill>
                  <a:srgbClr val="FF0000"/>
                </a:solidFill>
                <a:latin typeface="Times New Roman" pitchFamily="-1" charset="0"/>
              </a:rPr>
              <a:t>56</a:t>
            </a:r>
            <a:r>
              <a:rPr lang="en-US" sz="2800">
                <a:solidFill>
                  <a:srgbClr val="FF0000"/>
                </a:solidFill>
                <a:latin typeface="Times New Roman" pitchFamily="-1" charset="0"/>
              </a:rPr>
              <a:t>Ni</a:t>
            </a:r>
            <a:r>
              <a:rPr lang="en-US" sz="2800">
                <a:latin typeface="Times New Roman" pitchFamily="-1" charset="0"/>
              </a:rPr>
              <a:t>: light, opacity, KE</a:t>
            </a:r>
          </a:p>
          <a:p>
            <a:pPr eaLnBrk="1" hangingPunct="1"/>
            <a:r>
              <a:rPr lang="en-US" baseline="30000">
                <a:solidFill>
                  <a:schemeClr val="accent2"/>
                </a:solidFill>
                <a:latin typeface="Times New Roman" pitchFamily="-1" charset="0"/>
              </a:rPr>
              <a:t>54</a:t>
            </a:r>
            <a:r>
              <a:rPr lang="en-US" sz="2800">
                <a:solidFill>
                  <a:schemeClr val="accent2"/>
                </a:solidFill>
                <a:latin typeface="Times New Roman" pitchFamily="-1" charset="0"/>
              </a:rPr>
              <a:t>Fe, </a:t>
            </a:r>
            <a:r>
              <a:rPr lang="en-US" baseline="30000">
                <a:solidFill>
                  <a:schemeClr val="accent2"/>
                </a:solidFill>
                <a:latin typeface="Times New Roman" pitchFamily="-1" charset="0"/>
              </a:rPr>
              <a:t>58</a:t>
            </a:r>
            <a:r>
              <a:rPr lang="en-US" sz="2800">
                <a:solidFill>
                  <a:schemeClr val="accent2"/>
                </a:solidFill>
                <a:latin typeface="Times New Roman" pitchFamily="-1" charset="0"/>
              </a:rPr>
              <a:t>Ni</a:t>
            </a:r>
            <a:r>
              <a:rPr lang="en-US" sz="2800">
                <a:latin typeface="Times New Roman" pitchFamily="-1" charset="0"/>
              </a:rPr>
              <a:t>: opacity, KE	</a:t>
            </a:r>
          </a:p>
          <a:p>
            <a:pPr eaLnBrk="1" hangingPunct="1"/>
            <a:r>
              <a:rPr lang="en-US" sz="2800">
                <a:solidFill>
                  <a:schemeClr val="hlink"/>
                </a:solidFill>
                <a:latin typeface="Times New Roman" pitchFamily="-1" charset="0"/>
              </a:rPr>
              <a:t>IME: </a:t>
            </a:r>
            <a:r>
              <a:rPr lang="en-US" sz="2800">
                <a:latin typeface="Times New Roman" pitchFamily="-1" charset="0"/>
              </a:rPr>
              <a:t>KE, some opacity</a:t>
            </a:r>
          </a:p>
          <a:p>
            <a:pPr eaLnBrk="1" hangingPunct="1"/>
            <a:r>
              <a:rPr lang="en-US" sz="2800">
                <a:solidFill>
                  <a:srgbClr val="FFFF00"/>
                </a:solidFill>
                <a:latin typeface="Times New Roman" pitchFamily="-1" charset="0"/>
              </a:rPr>
              <a:t>CO </a:t>
            </a:r>
            <a:r>
              <a:rPr lang="en-US" sz="2800">
                <a:latin typeface="Times New Roman" pitchFamily="-1" charset="0"/>
              </a:rPr>
              <a:t>(if any): little opacity</a:t>
            </a:r>
          </a:p>
        </p:txBody>
      </p:sp>
      <p:pic>
        <p:nvPicPr>
          <p:cNvPr id="131079" name="Picture 11" descr="w7_LC_opacit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285" t="13594" r="15138" b="60570"/>
          <a:stretch>
            <a:fillRect/>
          </a:stretch>
        </p:blipFill>
        <p:spPr bwMode="auto">
          <a:xfrm>
            <a:off x="4800600" y="1052513"/>
            <a:ext cx="403860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0" name="Picture 12" descr="w7_LC_opacit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9" t="75098" r="6052" b="16348"/>
          <a:stretch>
            <a:fillRect/>
          </a:stretch>
        </p:blipFill>
        <p:spPr bwMode="auto">
          <a:xfrm>
            <a:off x="4800600" y="5373688"/>
            <a:ext cx="403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81" name="Picture 15" descr="W7_Ab_Iwa9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800600" y="2581275"/>
            <a:ext cx="4038600" cy="2803525"/>
          </a:xfrm>
          <a:noFill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D3BD0-6837-5345-ACBB-0E6CB3B218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8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2014_Princeton.ppt</Template>
  <TotalTime>28858</TotalTime>
  <Words>2046</Words>
  <Application>Microsoft Macintosh PowerPoint</Application>
  <PresentationFormat>On-screen Show (4:3)</PresentationFormat>
  <Paragraphs>330</Paragraphs>
  <Slides>37</Slides>
  <Notes>8</Notes>
  <HiddenSlides>4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SNe Ia: beyond Zorro</vt:lpstr>
      <vt:lpstr>Abundance Stratification</vt:lpstr>
      <vt:lpstr>Late-time spectra</vt:lpstr>
      <vt:lpstr>SN2011fe: one of the nearest recent SNe Ia</vt:lpstr>
      <vt:lpstr>How early was SN2011fe discovered?</vt:lpstr>
      <vt:lpstr>Slide 6</vt:lpstr>
      <vt:lpstr>Test results with Light curve</vt:lpstr>
      <vt:lpstr>Zorro: ordered distribution,      Fe-group and IME compensate </vt:lpstr>
      <vt:lpstr>The Role of  Fe-group, IME on LC</vt:lpstr>
      <vt:lpstr>Using Zorro to reconstruct Phillips’ Rel’n</vt:lpstr>
      <vt:lpstr>Using Zorro to reconstruct Phillips’ Rel’n</vt:lpstr>
      <vt:lpstr>Problems with Single Degenerate scenario</vt:lpstr>
      <vt:lpstr>Other proposed scenarios</vt:lpstr>
      <vt:lpstr>Can we find evidence of different channels?</vt:lpstr>
      <vt:lpstr>SN 2002cx, 2005hk</vt:lpstr>
      <vt:lpstr>SN 2002cx, 2005hk</vt:lpstr>
      <vt:lpstr>SN 2002cx, 2005hk</vt:lpstr>
      <vt:lpstr>SN2003hv: m15(B)=1.6</vt:lpstr>
      <vt:lpstr>SN 2003hv: reduced inner density</vt:lpstr>
      <vt:lpstr>SN2003hv: a sub-Chandra event?</vt:lpstr>
      <vt:lpstr>What’s wrong with SN1991bg?</vt:lpstr>
      <vt:lpstr>What’s wrong with SN1991bg?</vt:lpstr>
      <vt:lpstr>How to solve SN 1991bg</vt:lpstr>
      <vt:lpstr>Are SN1991bg-like SNe mergers?</vt:lpstr>
      <vt:lpstr>Do collisions exist? SNe 2007on and 2011iv</vt:lpstr>
      <vt:lpstr>Modelling 07on: not just geometry</vt:lpstr>
      <vt:lpstr>Modelling 07on: 2-components</vt:lpstr>
      <vt:lpstr>When does diversity begin? The faint end: the peculiar SN1986G</vt:lpstr>
      <vt:lpstr>The bright end: the peculiar SN1991T: still M(Ch)</vt:lpstr>
      <vt:lpstr>SN2009dc and other          “super-Chandra” SNe Ia</vt:lpstr>
      <vt:lpstr>SN2009dc and other                    “super-Chandra SNe Ia</vt:lpstr>
      <vt:lpstr>CSM interaction (no H, no He)  may explain spectra: a massive merger event?  (Hachinger et al 2013)</vt:lpstr>
      <vt:lpstr>SN2009dc and other “super-Chandra SNe Ia</vt:lpstr>
      <vt:lpstr>What is the relative incidence of different subtypes? Luminosity distribution of SNe Ia</vt:lpstr>
      <vt:lpstr>SNe Ia in Spiral galaxies are more uniform than those in passive galaxies</vt:lpstr>
      <vt:lpstr>Spirals contain a fraction with a passive galaxy Luminosity distribution</vt:lpstr>
      <vt:lpstr>Conclusions</vt:lpstr>
    </vt:vector>
  </TitlesOfParts>
  <Company>LJMU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SNe Ia: beyond Zorro</dc:title>
  <dc:creator>Paolo Mazzali</dc:creator>
  <cp:lastModifiedBy>Paolo Mazzali</cp:lastModifiedBy>
  <cp:revision>71</cp:revision>
  <dcterms:created xsi:type="dcterms:W3CDTF">2019-03-13T16:28:31Z</dcterms:created>
  <dcterms:modified xsi:type="dcterms:W3CDTF">2019-03-13T19:03:19Z</dcterms:modified>
</cp:coreProperties>
</file>